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5" r:id="rId3"/>
    <p:sldId id="296" r:id="rId4"/>
    <p:sldId id="29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9" r:id="rId17"/>
    <p:sldId id="270" r:id="rId18"/>
    <p:sldId id="271" r:id="rId19"/>
    <p:sldId id="272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8" r:id="rId42"/>
    <p:sldId id="299" r:id="rId43"/>
    <p:sldId id="300" r:id="rId44"/>
    <p:sldId id="301" r:id="rId45"/>
    <p:sldId id="302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0240793-BC5D-4FC5-9984-8A743F79DEE5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BCC538E-BA75-4B5C-86FE-AD2306C396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40793-BC5D-4FC5-9984-8A743F79DEE5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C538E-BA75-4B5C-86FE-AD2306C396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0240793-BC5D-4FC5-9984-8A743F79DEE5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CC538E-BA75-4B5C-86FE-AD2306C396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40793-BC5D-4FC5-9984-8A743F79DEE5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C538E-BA75-4B5C-86FE-AD2306C396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0240793-BC5D-4FC5-9984-8A743F79DEE5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BCC538E-BA75-4B5C-86FE-AD2306C396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40793-BC5D-4FC5-9984-8A743F79DEE5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C538E-BA75-4B5C-86FE-AD2306C396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40793-BC5D-4FC5-9984-8A743F79DEE5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C538E-BA75-4B5C-86FE-AD2306C396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40793-BC5D-4FC5-9984-8A743F79DEE5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C538E-BA75-4B5C-86FE-AD2306C396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0240793-BC5D-4FC5-9984-8A743F79DEE5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C538E-BA75-4B5C-86FE-AD2306C396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40793-BC5D-4FC5-9984-8A743F79DEE5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C538E-BA75-4B5C-86FE-AD2306C396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40793-BC5D-4FC5-9984-8A743F79DEE5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C538E-BA75-4B5C-86FE-AD2306C3962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0240793-BC5D-4FC5-9984-8A743F79DEE5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BCC538E-BA75-4B5C-86FE-AD2306C396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ysedregents.org/GlobalHistoryGeography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inpop.com/" TargetMode="External"/><Relationship Id="rId2" Type="http://schemas.openxmlformats.org/officeDocument/2006/relationships/hyperlink" Target="http://regentsprep.org/Regents/core/questions/topics.cfm?Course=GLO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dusolution.com/quiz/global/quiz1jan2010/quiz.swf" TargetMode="External"/><Relationship Id="rId5" Type="http://schemas.openxmlformats.org/officeDocument/2006/relationships/hyperlink" Target="http://edtech2.boisestate.edu/lockwoodm/" TargetMode="External"/><Relationship Id="rId4" Type="http://schemas.openxmlformats.org/officeDocument/2006/relationships/hyperlink" Target="http://www.myfreshprep.org/global-history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1447800"/>
            <a:ext cx="5105400" cy="2868168"/>
          </a:xfrm>
        </p:spPr>
        <p:txBody>
          <a:bodyPr/>
          <a:lstStyle/>
          <a:p>
            <a:r>
              <a:rPr lang="en-US" dirty="0" smtClean="0"/>
              <a:t>New </a:t>
            </a:r>
            <a:r>
              <a:rPr lang="en-US" dirty="0" err="1" smtClean="0"/>
              <a:t>york</a:t>
            </a:r>
            <a:r>
              <a:rPr lang="en-US" dirty="0" smtClean="0"/>
              <a:t> Regents Review for </a:t>
            </a:r>
            <a:br>
              <a:rPr lang="en-US" dirty="0" smtClean="0"/>
            </a:br>
            <a:r>
              <a:rPr lang="en-US" dirty="0" smtClean="0"/>
              <a:t>global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4572000"/>
            <a:ext cx="5114778" cy="11012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By Mrs. Natalie K. </a:t>
            </a:r>
            <a:r>
              <a:rPr lang="en-US" dirty="0" err="1" smtClean="0"/>
              <a:t>Rogovin</a:t>
            </a:r>
            <a:endParaRPr lang="en-US" dirty="0" smtClean="0"/>
          </a:p>
          <a:p>
            <a:r>
              <a:rPr lang="en-US" dirty="0" smtClean="0"/>
              <a:t>High School for Public Service</a:t>
            </a:r>
          </a:p>
          <a:p>
            <a:r>
              <a:rPr lang="en-US" dirty="0" smtClean="0"/>
              <a:t>Brooklyn, 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73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Gupta Empire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343584"/>
          </a:xfrm>
        </p:spPr>
        <p:txBody>
          <a:bodyPr/>
          <a:lstStyle/>
          <a:p>
            <a:r>
              <a:rPr lang="en-US" dirty="0"/>
              <a:t>A study of the Gupta Empire would include</a:t>
            </a:r>
          </a:p>
          <a:p>
            <a:pPr marL="0" indent="0">
              <a:buNone/>
            </a:pPr>
            <a:r>
              <a:rPr lang="en-US" dirty="0"/>
              <a:t>information about</a:t>
            </a:r>
          </a:p>
          <a:p>
            <a:pPr marL="0" indent="0">
              <a:buNone/>
            </a:pPr>
            <a:r>
              <a:rPr lang="en-US" dirty="0"/>
              <a:t>(1) Egyptian conquests </a:t>
            </a:r>
          </a:p>
          <a:p>
            <a:pPr marL="0" indent="0">
              <a:buNone/>
            </a:pPr>
            <a:r>
              <a:rPr lang="en-US" dirty="0"/>
              <a:t>(2) Muslim architectural influences</a:t>
            </a:r>
          </a:p>
          <a:p>
            <a:pPr marL="0" indent="0">
              <a:buNone/>
            </a:pPr>
            <a:r>
              <a:rPr lang="en-US" dirty="0"/>
              <a:t>(3) medical and mathematical achievements</a:t>
            </a:r>
          </a:p>
          <a:p>
            <a:pPr marL="0" indent="0">
              <a:buNone/>
            </a:pPr>
            <a:r>
              <a:rPr lang="en-US" dirty="0"/>
              <a:t>(4) the British East India Company’s trading </a:t>
            </a:r>
            <a:r>
              <a:rPr lang="en-US" dirty="0" smtClean="0"/>
              <a:t>posts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8006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>
                <a:solidFill>
                  <a:schemeClr val="tx2"/>
                </a:solidFill>
              </a:rPr>
              <a:t>3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09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Tang and Song Dynasties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276784"/>
          </a:xfrm>
        </p:spPr>
        <p:txBody>
          <a:bodyPr/>
          <a:lstStyle/>
          <a:p>
            <a:r>
              <a:rPr lang="en-US" dirty="0"/>
              <a:t>Which belief system was the basis for the </a:t>
            </a:r>
            <a:r>
              <a:rPr lang="en-US" dirty="0" smtClean="0"/>
              <a:t>civil service </a:t>
            </a:r>
            <a:r>
              <a:rPr lang="en-US" dirty="0"/>
              <a:t>exams given during the Han, Tang, </a:t>
            </a:r>
            <a:r>
              <a:rPr lang="en-US" dirty="0" smtClean="0"/>
              <a:t>and Song </a:t>
            </a:r>
            <a:r>
              <a:rPr lang="en-US" dirty="0"/>
              <a:t>dynasties?</a:t>
            </a:r>
          </a:p>
          <a:p>
            <a:pPr marL="0" indent="0">
              <a:buNone/>
            </a:pPr>
            <a:r>
              <a:rPr lang="en-US" dirty="0"/>
              <a:t>(1) legalism (3) Buddhism </a:t>
            </a:r>
          </a:p>
          <a:p>
            <a:pPr marL="0" indent="0">
              <a:buNone/>
            </a:pPr>
            <a:r>
              <a:rPr lang="en-US" dirty="0"/>
              <a:t>(2) Daoism (4) Confucianism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8862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 smtClean="0">
                <a:solidFill>
                  <a:schemeClr val="tx2"/>
                </a:solidFill>
              </a:rPr>
              <a:t>4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29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Golden Age of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9416"/>
            <a:ext cx="7772400" cy="3800784"/>
          </a:xfrm>
        </p:spPr>
        <p:txBody>
          <a:bodyPr>
            <a:normAutofit/>
          </a:bodyPr>
          <a:lstStyle/>
          <a:p>
            <a:r>
              <a:rPr lang="en-US" sz="2100" dirty="0"/>
              <a:t>Which statement about the Islamic Golden Age </a:t>
            </a:r>
            <a:r>
              <a:rPr lang="en-US" sz="2100" dirty="0" smtClean="0"/>
              <a:t>is a </a:t>
            </a:r>
            <a:r>
              <a:rPr lang="en-US" sz="2100" dirty="0"/>
              <a:t>fact rather than an opinion?</a:t>
            </a:r>
          </a:p>
          <a:p>
            <a:pPr marL="0" indent="0">
              <a:buNone/>
            </a:pPr>
            <a:r>
              <a:rPr lang="en-US" sz="2100" dirty="0"/>
              <a:t>(1) Islamic medicine was more advanced </a:t>
            </a:r>
            <a:r>
              <a:rPr lang="en-US" sz="2100" dirty="0" smtClean="0"/>
              <a:t>than Chinese </a:t>
            </a:r>
            <a:r>
              <a:rPr lang="en-US" sz="2100" dirty="0"/>
              <a:t>medicine.</a:t>
            </a:r>
          </a:p>
          <a:p>
            <a:pPr marL="0" indent="0">
              <a:buNone/>
            </a:pPr>
            <a:r>
              <a:rPr lang="en-US" sz="2100" dirty="0"/>
              <a:t>(2) Poetry and literature were more </a:t>
            </a:r>
            <a:r>
              <a:rPr lang="en-US" sz="2100" dirty="0" smtClean="0"/>
              <a:t>important fields </a:t>
            </a:r>
            <a:r>
              <a:rPr lang="en-US" sz="2100" dirty="0"/>
              <a:t>of study for Muslims than </a:t>
            </a:r>
            <a:r>
              <a:rPr lang="en-US" sz="2100" dirty="0" smtClean="0"/>
              <a:t>was mathematics</a:t>
            </a:r>
            <a:r>
              <a:rPr lang="en-US" sz="2100" dirty="0"/>
              <a:t>.</a:t>
            </a:r>
          </a:p>
          <a:p>
            <a:pPr marL="0" indent="0">
              <a:buNone/>
            </a:pPr>
            <a:r>
              <a:rPr lang="en-US" sz="2100" dirty="0"/>
              <a:t>(3) Knowledge of astronomy was used </a:t>
            </a:r>
            <a:r>
              <a:rPr lang="en-US" sz="2100" dirty="0" smtClean="0"/>
              <a:t>by Muslims </a:t>
            </a:r>
            <a:r>
              <a:rPr lang="en-US" sz="2100" dirty="0"/>
              <a:t>to fulfill religious obligations.</a:t>
            </a:r>
          </a:p>
          <a:p>
            <a:pPr marL="0" indent="0">
              <a:buNone/>
            </a:pPr>
            <a:r>
              <a:rPr lang="en-US" sz="2100" dirty="0"/>
              <a:t>(4) Islamic philosophies relied less on Greek</a:t>
            </a:r>
          </a:p>
          <a:p>
            <a:pPr marL="0" indent="0">
              <a:buNone/>
            </a:pPr>
            <a:r>
              <a:rPr lang="en-US" sz="2100" dirty="0" smtClean="0"/>
              <a:t>Philosophical </a:t>
            </a:r>
            <a:r>
              <a:rPr lang="en-US" sz="2100" dirty="0"/>
              <a:t>masters than on </a:t>
            </a:r>
            <a:r>
              <a:rPr lang="en-US" sz="2100" dirty="0" smtClean="0"/>
              <a:t>Indian philosophical </a:t>
            </a:r>
            <a:r>
              <a:rPr lang="en-US" sz="2100" dirty="0"/>
              <a:t>masters</a:t>
            </a:r>
            <a:r>
              <a:rPr lang="en-US" sz="2100" dirty="0" smtClean="0"/>
              <a:t>.</a:t>
            </a:r>
          </a:p>
          <a:p>
            <a:pPr marL="0" indent="0">
              <a:buNone/>
            </a:pPr>
            <a:endParaRPr lang="en-US" sz="21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54864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>
                <a:solidFill>
                  <a:schemeClr val="tx2"/>
                </a:solidFill>
              </a:rPr>
              <a:t>3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3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Middle Ages: Feudalism and the Crusades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9416"/>
            <a:ext cx="7543800" cy="364838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Which statement best characterizes Europe</a:t>
            </a:r>
          </a:p>
          <a:p>
            <a:pPr marL="0" indent="0">
              <a:buNone/>
            </a:pPr>
            <a:r>
              <a:rPr lang="en-US" dirty="0"/>
              <a:t>during the early Middle Ages?</a:t>
            </a:r>
          </a:p>
          <a:p>
            <a:pPr marL="0" indent="0">
              <a:buNone/>
            </a:pPr>
            <a:r>
              <a:rPr lang="en-US" dirty="0"/>
              <a:t>(1) A centralized government provided law </a:t>
            </a:r>
            <a:r>
              <a:rPr lang="en-US" dirty="0" smtClean="0"/>
              <a:t>and order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Manorialism</a:t>
            </a:r>
            <a:r>
              <a:rPr lang="en-US" dirty="0"/>
              <a:t> developed to meet the people’s</a:t>
            </a:r>
          </a:p>
          <a:p>
            <a:pPr marL="0" indent="0">
              <a:buNone/>
            </a:pPr>
            <a:r>
              <a:rPr lang="en-US" dirty="0"/>
              <a:t>economic needs.</a:t>
            </a:r>
          </a:p>
          <a:p>
            <a:pPr marL="0" indent="0">
              <a:buNone/>
            </a:pPr>
            <a:r>
              <a:rPr lang="en-US" dirty="0"/>
              <a:t>(3) People adopted humanism and questioned</a:t>
            </a:r>
          </a:p>
          <a:p>
            <a:pPr marL="0" indent="0">
              <a:buNone/>
            </a:pPr>
            <a:r>
              <a:rPr lang="en-US" dirty="0"/>
              <a:t>the Church.</a:t>
            </a:r>
          </a:p>
          <a:p>
            <a:pPr marL="0" indent="0">
              <a:buNone/>
            </a:pPr>
            <a:r>
              <a:rPr lang="en-US" dirty="0"/>
              <a:t>(4) A standardized currency promoted </a:t>
            </a:r>
            <a:r>
              <a:rPr lang="en-US" dirty="0" smtClean="0"/>
              <a:t>international trade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52959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 smtClean="0">
                <a:solidFill>
                  <a:schemeClr val="tx2"/>
                </a:solidFill>
              </a:rPr>
              <a:t>2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4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Feudal Japan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9416"/>
            <a:ext cx="7696200" cy="410558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During the feudal period of Japanese history, </a:t>
            </a:r>
            <a:r>
              <a:rPr lang="en-US" dirty="0" smtClean="0"/>
              <a:t>the emperor </a:t>
            </a:r>
            <a:r>
              <a:rPr lang="en-US" dirty="0"/>
              <a:t>had mainly symbolic authority. </a:t>
            </a:r>
            <a:r>
              <a:rPr lang="en-US" dirty="0" smtClean="0"/>
              <a:t>Which statement </a:t>
            </a:r>
            <a:r>
              <a:rPr lang="en-US" dirty="0"/>
              <a:t>best explains the reason for </a:t>
            </a:r>
            <a:r>
              <a:rPr lang="en-US" dirty="0" smtClean="0"/>
              <a:t>this situation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(1) Power had been granted to shoguns </a:t>
            </a:r>
            <a:r>
              <a:rPr lang="en-US" dirty="0" smtClean="0"/>
              <a:t>and daimyos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Communist guerillas had </a:t>
            </a:r>
            <a:r>
              <a:rPr lang="en-US" dirty="0" smtClean="0"/>
              <a:t>destabilized domestic </a:t>
            </a:r>
            <a:r>
              <a:rPr lang="en-US" dirty="0"/>
              <a:t>political institutions.</a:t>
            </a:r>
          </a:p>
          <a:p>
            <a:pPr marL="0" indent="0">
              <a:buNone/>
            </a:pPr>
            <a:r>
              <a:rPr lang="en-US" dirty="0"/>
              <a:t>(3) A democratic constitution prevented </a:t>
            </a:r>
            <a:r>
              <a:rPr lang="en-US" dirty="0" smtClean="0"/>
              <a:t>the emperor </a:t>
            </a:r>
            <a:r>
              <a:rPr lang="en-US" dirty="0"/>
              <a:t>from centralizing authority.</a:t>
            </a:r>
          </a:p>
          <a:p>
            <a:pPr marL="0" indent="0">
              <a:buNone/>
            </a:pPr>
            <a:r>
              <a:rPr lang="en-US" dirty="0"/>
              <a:t>(4) American occupation forces had </a:t>
            </a:r>
            <a:r>
              <a:rPr lang="en-US" dirty="0" smtClean="0"/>
              <a:t>undermined the </a:t>
            </a:r>
            <a:r>
              <a:rPr lang="en-US" dirty="0"/>
              <a:t>belief in the emperor’s divinity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9173" y="56388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 smtClean="0">
                <a:solidFill>
                  <a:schemeClr val="tx2"/>
                </a:solidFill>
              </a:rPr>
              <a:t>1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94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Mongols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9416"/>
            <a:ext cx="7620000" cy="2962584"/>
          </a:xfrm>
        </p:spPr>
        <p:txBody>
          <a:bodyPr/>
          <a:lstStyle/>
          <a:p>
            <a:r>
              <a:rPr lang="en-US" dirty="0"/>
              <a:t> One important impact of the Mongol </a:t>
            </a:r>
            <a:r>
              <a:rPr lang="en-US" dirty="0" smtClean="0"/>
              <a:t>expansion across </a:t>
            </a:r>
            <a:r>
              <a:rPr lang="en-US" dirty="0"/>
              <a:t>Asia and Europe was the</a:t>
            </a:r>
          </a:p>
          <a:p>
            <a:pPr marL="0" indent="0">
              <a:buNone/>
            </a:pPr>
            <a:r>
              <a:rPr lang="en-US" dirty="0"/>
              <a:t>(1) increased authority of the </a:t>
            </a:r>
            <a:r>
              <a:rPr lang="en-US" dirty="0" err="1"/>
              <a:t>Kievan</a:t>
            </a:r>
            <a:r>
              <a:rPr lang="en-US" dirty="0"/>
              <a:t> princes</a:t>
            </a:r>
          </a:p>
          <a:p>
            <a:pPr marL="0" indent="0">
              <a:buNone/>
            </a:pPr>
            <a:r>
              <a:rPr lang="en-US" dirty="0"/>
              <a:t>(2) rise in trade along the Silk Roads</a:t>
            </a:r>
          </a:p>
          <a:p>
            <a:pPr marL="0" indent="0">
              <a:buNone/>
            </a:pPr>
            <a:r>
              <a:rPr lang="en-US" dirty="0"/>
              <a:t>(3) introduction of Hinduism into </a:t>
            </a:r>
            <a:r>
              <a:rPr lang="en-US" dirty="0" smtClean="0"/>
              <a:t>Chinese culture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(4) maritime exploration of the Arabian seacoast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9173" y="45720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>
                <a:solidFill>
                  <a:schemeClr val="tx2"/>
                </a:solidFill>
              </a:rPr>
              <a:t>2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0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African Trading Kingdoms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895784"/>
          </a:xfrm>
        </p:spPr>
        <p:txBody>
          <a:bodyPr/>
          <a:lstStyle/>
          <a:p>
            <a:r>
              <a:rPr lang="en-US" dirty="0"/>
              <a:t>Mansa Musa’s pilgrimage to Mecca </a:t>
            </a:r>
            <a:r>
              <a:rPr lang="en-US" dirty="0" smtClean="0"/>
              <a:t>demonstrates that </a:t>
            </a:r>
            <a:r>
              <a:rPr lang="en-US" dirty="0"/>
              <a:t>he practiced</a:t>
            </a:r>
          </a:p>
          <a:p>
            <a:pPr marL="0" indent="0">
              <a:buNone/>
            </a:pPr>
            <a:r>
              <a:rPr lang="en-US" dirty="0"/>
              <a:t>(1) animism (3) Islam</a:t>
            </a:r>
          </a:p>
          <a:p>
            <a:pPr marL="0" indent="0">
              <a:buNone/>
            </a:pPr>
            <a:r>
              <a:rPr lang="en-US" dirty="0"/>
              <a:t>(2) Sikhism (4) </a:t>
            </a:r>
            <a:r>
              <a:rPr lang="en-US" dirty="0" smtClean="0"/>
              <a:t>Buddhism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5814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>
                <a:solidFill>
                  <a:schemeClr val="tx2"/>
                </a:solidFill>
              </a:rPr>
              <a:t>3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0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Ming Dynasty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Ming dynasty under Emperor </a:t>
            </a:r>
            <a:r>
              <a:rPr lang="en-US" dirty="0" err="1"/>
              <a:t>Yonglo</a:t>
            </a:r>
            <a:r>
              <a:rPr lang="en-US" dirty="0"/>
              <a:t> (Zhu </a:t>
            </a:r>
            <a:r>
              <a:rPr lang="en-US" dirty="0" smtClean="0"/>
              <a:t>di) used </a:t>
            </a:r>
            <a:r>
              <a:rPr lang="en-US" dirty="0"/>
              <a:t>Zheng He’s voyages </a:t>
            </a:r>
            <a:r>
              <a:rPr lang="en-US" dirty="0" smtClean="0"/>
              <a:t>to: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(1) expand trade with Africa and Southeast Asia</a:t>
            </a:r>
          </a:p>
          <a:p>
            <a:pPr marL="0" indent="0">
              <a:buNone/>
            </a:pPr>
            <a:r>
              <a:rPr lang="en-US" dirty="0"/>
              <a:t>(2) explore North America and South America</a:t>
            </a:r>
          </a:p>
          <a:p>
            <a:pPr marL="0" indent="0">
              <a:buNone/>
            </a:pPr>
            <a:r>
              <a:rPr lang="en-US" dirty="0"/>
              <a:t>(3) obtain a military alliance with Russia</a:t>
            </a:r>
          </a:p>
          <a:p>
            <a:pPr marL="0" indent="0">
              <a:buNone/>
            </a:pPr>
            <a:r>
              <a:rPr lang="en-US" dirty="0"/>
              <a:t>(4) secure a border agreement with Mongolia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582391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>
                <a:solidFill>
                  <a:schemeClr val="tx2"/>
                </a:solidFill>
              </a:rPr>
              <a:t>1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8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Transformation of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305484"/>
          </a:xfrm>
        </p:spPr>
        <p:txBody>
          <a:bodyPr/>
          <a:lstStyle/>
          <a:p>
            <a:r>
              <a:rPr lang="en-US" dirty="0"/>
              <a:t>During the rise of capitalism in </a:t>
            </a:r>
            <a:r>
              <a:rPr lang="en-US" dirty="0" smtClean="0"/>
              <a:t>Europe, merchants </a:t>
            </a:r>
            <a:r>
              <a:rPr lang="en-US" dirty="0"/>
              <a:t>and bankers began to establish</a:t>
            </a:r>
          </a:p>
          <a:p>
            <a:pPr marL="0" indent="0">
              <a:buNone/>
            </a:pPr>
            <a:r>
              <a:rPr lang="en-US" dirty="0"/>
              <a:t>(1) systems based on bartering</a:t>
            </a:r>
          </a:p>
          <a:p>
            <a:pPr marL="0" indent="0">
              <a:buNone/>
            </a:pPr>
            <a:r>
              <a:rPr lang="en-US" dirty="0"/>
              <a:t>(2) rules that forbid loans to the wealthy</a:t>
            </a:r>
          </a:p>
          <a:p>
            <a:pPr marL="0" indent="0">
              <a:buNone/>
            </a:pPr>
            <a:r>
              <a:rPr lang="en-US" dirty="0"/>
              <a:t>(3) quotas to control production</a:t>
            </a:r>
          </a:p>
          <a:p>
            <a:pPr marL="0" indent="0">
              <a:buNone/>
            </a:pPr>
            <a:r>
              <a:rPr lang="en-US" dirty="0"/>
              <a:t>(4) insurance companies and joint stock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ompanies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49149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 smtClean="0">
                <a:solidFill>
                  <a:schemeClr val="tx2"/>
                </a:solidFill>
              </a:rPr>
              <a:t>4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68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Protestant 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962584"/>
          </a:xfrm>
        </p:spPr>
        <p:txBody>
          <a:bodyPr/>
          <a:lstStyle/>
          <a:p>
            <a:r>
              <a:rPr lang="en-US" dirty="0"/>
              <a:t>One result of the Protestant Reformation was</a:t>
            </a:r>
          </a:p>
          <a:p>
            <a:pPr marL="0" indent="0">
              <a:buNone/>
            </a:pPr>
            <a:r>
              <a:rPr lang="en-US" dirty="0"/>
              <a:t>(1) fewer challenges to Church authority</a:t>
            </a:r>
          </a:p>
          <a:p>
            <a:pPr marL="0" indent="0">
              <a:buNone/>
            </a:pPr>
            <a:r>
              <a:rPr lang="en-US" dirty="0"/>
              <a:t>(2) a decline in religious unity in western Europe</a:t>
            </a:r>
          </a:p>
          <a:p>
            <a:pPr marL="0" indent="0">
              <a:buNone/>
            </a:pPr>
            <a:r>
              <a:rPr lang="en-US" dirty="0"/>
              <a:t>(3) the disbanding of the Jesuit order</a:t>
            </a:r>
          </a:p>
          <a:p>
            <a:pPr marL="0" indent="0">
              <a:buNone/>
            </a:pPr>
            <a:r>
              <a:rPr lang="en-US" dirty="0"/>
              <a:t>(4) a weakening of the Inquisition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5300" y="44958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>
                <a:solidFill>
                  <a:schemeClr val="tx2"/>
                </a:solidFill>
              </a:rPr>
              <a:t>2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14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THIS STUDY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most simple way is to use it as a study guide and practice answering the questions.</a:t>
            </a:r>
          </a:p>
          <a:p>
            <a:pPr marL="0" indent="0">
              <a:buNone/>
            </a:pPr>
            <a:r>
              <a:rPr lang="en-US" u="sng" dirty="0" smtClean="0"/>
              <a:t>Suggestions for expanding its applications:</a:t>
            </a:r>
          </a:p>
          <a:p>
            <a:r>
              <a:rPr lang="en-US" dirty="0" smtClean="0"/>
              <a:t>Type one sentence explaining why the answer is correct.</a:t>
            </a:r>
          </a:p>
          <a:p>
            <a:r>
              <a:rPr lang="en-US" dirty="0" smtClean="0"/>
              <a:t>Locate old Global Regents </a:t>
            </a:r>
            <a:r>
              <a:rPr lang="en-US" dirty="0"/>
              <a:t>exams at </a:t>
            </a:r>
            <a:r>
              <a:rPr lang="en-US" dirty="0" smtClean="0">
                <a:hlinkClick r:id="rId2"/>
              </a:rPr>
              <a:t>nysedregents.org/</a:t>
            </a:r>
            <a:r>
              <a:rPr lang="en-US" dirty="0" err="1" smtClean="0">
                <a:hlinkClick r:id="rId2"/>
              </a:rPr>
              <a:t>GlobalHistoryGeography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Copy and paste additional questions into the appropriate topics.</a:t>
            </a:r>
          </a:p>
          <a:p>
            <a:r>
              <a:rPr lang="en-US" dirty="0" smtClean="0"/>
              <a:t>Upload the document to google drive and have other students contribute to the presentation with pictures, notes, links and other resources.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80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Muslim </a:t>
            </a:r>
            <a:r>
              <a:rPr lang="en-US" dirty="0"/>
              <a:t>world Expands: Ottoman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886384"/>
          </a:xfrm>
        </p:spPr>
        <p:txBody>
          <a:bodyPr/>
          <a:lstStyle/>
          <a:p>
            <a:r>
              <a:rPr lang="en-US" dirty="0"/>
              <a:t>Which geographic region made up much of </a:t>
            </a:r>
            <a:r>
              <a:rPr lang="en-US" dirty="0" smtClean="0"/>
              <a:t>the Ottoman </a:t>
            </a:r>
            <a:r>
              <a:rPr lang="en-US" dirty="0"/>
              <a:t>Empire?</a:t>
            </a:r>
          </a:p>
          <a:p>
            <a:pPr marL="0" indent="0">
              <a:buNone/>
            </a:pPr>
            <a:r>
              <a:rPr lang="en-US" dirty="0"/>
              <a:t>(1) Scandinavia</a:t>
            </a:r>
          </a:p>
          <a:p>
            <a:pPr marL="0" indent="0">
              <a:buNone/>
            </a:pPr>
            <a:r>
              <a:rPr lang="en-US" dirty="0"/>
              <a:t>(2) Iberian Peninsula</a:t>
            </a:r>
          </a:p>
          <a:p>
            <a:pPr marL="0" indent="0">
              <a:buNone/>
            </a:pPr>
            <a:r>
              <a:rPr lang="en-US" dirty="0"/>
              <a:t>(3) Indian Subcontinent</a:t>
            </a:r>
          </a:p>
          <a:p>
            <a:pPr marL="0" indent="0">
              <a:buNone/>
            </a:pPr>
            <a:r>
              <a:rPr lang="en-US" dirty="0"/>
              <a:t>(4) eastern Mediterranean Basin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5720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 smtClean="0">
                <a:solidFill>
                  <a:schemeClr val="tx2"/>
                </a:solidFill>
              </a:rPr>
              <a:t>4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43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MesoAmerica</a:t>
            </a:r>
            <a:r>
              <a:rPr lang="en-US" dirty="0"/>
              <a:t>: </a:t>
            </a:r>
            <a:r>
              <a:rPr lang="en-US" dirty="0" err="1"/>
              <a:t>Olmecs</a:t>
            </a:r>
            <a:r>
              <a:rPr lang="en-US" dirty="0"/>
              <a:t>, Aztecs, Incas and Mayans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achievement played an important role </a:t>
            </a:r>
            <a:r>
              <a:rPr lang="en-US" dirty="0" smtClean="0"/>
              <a:t>in pre-Columbian </a:t>
            </a:r>
            <a:r>
              <a:rPr lang="en-US" dirty="0"/>
              <a:t>Mesoamerican civilizations?</a:t>
            </a:r>
          </a:p>
          <a:p>
            <a:pPr marL="0" indent="0">
              <a:buNone/>
            </a:pPr>
            <a:r>
              <a:rPr lang="en-US" dirty="0"/>
              <a:t>(1) use of gunpowder</a:t>
            </a:r>
          </a:p>
          <a:p>
            <a:pPr marL="0" indent="0">
              <a:buNone/>
            </a:pPr>
            <a:r>
              <a:rPr lang="en-US" dirty="0"/>
              <a:t>(2) production of corn</a:t>
            </a:r>
          </a:p>
          <a:p>
            <a:pPr marL="0" indent="0">
              <a:buNone/>
            </a:pPr>
            <a:r>
              <a:rPr lang="en-US" dirty="0"/>
              <a:t>(3) domestication of horses</a:t>
            </a:r>
          </a:p>
          <a:p>
            <a:pPr marL="0" indent="0">
              <a:buNone/>
            </a:pPr>
            <a:r>
              <a:rPr lang="en-US" dirty="0"/>
              <a:t>(4) development of sugar </a:t>
            </a:r>
            <a:r>
              <a:rPr lang="en-US" dirty="0" smtClean="0"/>
              <a:t>plantations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44958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 smtClean="0">
                <a:solidFill>
                  <a:schemeClr val="tx2"/>
                </a:solidFill>
              </a:rPr>
              <a:t>2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94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 of 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846320"/>
          </a:xfrm>
        </p:spPr>
        <p:txBody>
          <a:bodyPr/>
          <a:lstStyle/>
          <a:p>
            <a:r>
              <a:rPr lang="en-US" dirty="0"/>
              <a:t>The Encounter occurred as a result of </a:t>
            </a:r>
            <a:r>
              <a:rPr lang="en-US" dirty="0" smtClean="0"/>
              <a:t>European explorers </a:t>
            </a:r>
            <a:r>
              <a:rPr lang="en-US" dirty="0"/>
              <a:t>crossing </a:t>
            </a:r>
            <a:r>
              <a:rPr lang="en-US" dirty="0" smtClean="0"/>
              <a:t>the: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(1) Atlantic Ocean</a:t>
            </a:r>
          </a:p>
          <a:p>
            <a:pPr marL="0" indent="0">
              <a:buNone/>
            </a:pPr>
            <a:r>
              <a:rPr lang="en-US" dirty="0"/>
              <a:t>(2) Sahara Desert</a:t>
            </a:r>
          </a:p>
          <a:p>
            <a:pPr marL="0" indent="0">
              <a:buNone/>
            </a:pPr>
            <a:r>
              <a:rPr lang="en-US" dirty="0"/>
              <a:t>(3) Andes Mountains</a:t>
            </a:r>
          </a:p>
          <a:p>
            <a:pPr marL="0" indent="0">
              <a:buNone/>
            </a:pPr>
            <a:r>
              <a:rPr lang="en-US" dirty="0"/>
              <a:t>(4) Mediterranean Sea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44958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>
                <a:solidFill>
                  <a:schemeClr val="tx2"/>
                </a:solidFill>
              </a:rPr>
              <a:t>1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52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Spanish Empire: </a:t>
            </a:r>
            <a:r>
              <a:rPr lang="en-US" sz="3300" dirty="0"/>
              <a:t>Columbian Exchange, Conquistadors, Atlantic Slave Trade, Encomienda, Mercantilism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239000" cy="3038784"/>
          </a:xfrm>
        </p:spPr>
        <p:txBody>
          <a:bodyPr/>
          <a:lstStyle/>
          <a:p>
            <a:r>
              <a:rPr lang="en-US" dirty="0"/>
              <a:t>Which situation came first?</a:t>
            </a:r>
          </a:p>
          <a:p>
            <a:pPr marL="0" indent="0">
              <a:buNone/>
            </a:pPr>
            <a:r>
              <a:rPr lang="en-US" dirty="0"/>
              <a:t>(1) Spain introduced the encomienda system.</a:t>
            </a:r>
          </a:p>
          <a:p>
            <a:pPr marL="0" indent="0">
              <a:buNone/>
            </a:pPr>
            <a:r>
              <a:rPr lang="en-US" dirty="0"/>
              <a:t>(2) Portugal claimed Brazil.</a:t>
            </a:r>
          </a:p>
          <a:p>
            <a:pPr marL="0" indent="0">
              <a:buNone/>
            </a:pPr>
            <a:r>
              <a:rPr lang="en-US" dirty="0"/>
              <a:t>(3) Spain and Portugal competed for colonies </a:t>
            </a:r>
            <a:r>
              <a:rPr lang="en-US" dirty="0" smtClean="0"/>
              <a:t>in the </a:t>
            </a:r>
            <a:r>
              <a:rPr lang="en-US" dirty="0"/>
              <a:t>Americas.</a:t>
            </a:r>
          </a:p>
          <a:p>
            <a:pPr marL="0" indent="0">
              <a:buNone/>
            </a:pPr>
            <a:r>
              <a:rPr lang="en-US" dirty="0"/>
              <a:t>(4) Columbus arrived in the Caribbean region.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9530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>
                <a:solidFill>
                  <a:schemeClr val="tx2"/>
                </a:solidFill>
              </a:rPr>
              <a:t>4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12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 of Absolutism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181784"/>
          </a:xfrm>
        </p:spPr>
        <p:txBody>
          <a:bodyPr/>
          <a:lstStyle/>
          <a:p>
            <a:r>
              <a:rPr lang="en-US" dirty="0"/>
              <a:t>Historians frequently portray Louis </a:t>
            </a:r>
            <a:r>
              <a:rPr lang="en-US" dirty="0" smtClean="0"/>
              <a:t>XIV’s construction </a:t>
            </a:r>
            <a:r>
              <a:rPr lang="en-US" dirty="0"/>
              <a:t>of the palace of Versailles and </a:t>
            </a:r>
            <a:r>
              <a:rPr lang="en-US" dirty="0" smtClean="0"/>
              <a:t>Peter the </a:t>
            </a:r>
            <a:r>
              <a:rPr lang="en-US" dirty="0"/>
              <a:t>Great’s building of the city of Saint</a:t>
            </a:r>
          </a:p>
          <a:p>
            <a:pPr marL="0" indent="0">
              <a:buNone/>
            </a:pPr>
            <a:r>
              <a:rPr lang="en-US" dirty="0"/>
              <a:t>Petersburg as </a:t>
            </a:r>
          </a:p>
          <a:p>
            <a:pPr marL="0" indent="0">
              <a:buNone/>
            </a:pPr>
            <a:r>
              <a:rPr lang="en-US" dirty="0"/>
              <a:t>(1) shrines to religious beliefs</a:t>
            </a:r>
          </a:p>
          <a:p>
            <a:pPr marL="0" indent="0">
              <a:buNone/>
            </a:pPr>
            <a:r>
              <a:rPr lang="en-US" dirty="0"/>
              <a:t>(2) monuments to personal rule</a:t>
            </a:r>
          </a:p>
          <a:p>
            <a:pPr marL="0" indent="0">
              <a:buNone/>
            </a:pPr>
            <a:r>
              <a:rPr lang="en-US" dirty="0"/>
              <a:t>(3) examples of colonial architectural </a:t>
            </a:r>
            <a:r>
              <a:rPr lang="en-US" dirty="0" smtClean="0"/>
              <a:t>influences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(4) efforts to isolate and protect the ruler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57150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 smtClean="0">
                <a:solidFill>
                  <a:schemeClr val="tx2"/>
                </a:solidFill>
              </a:rPr>
              <a:t>2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09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Scientific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419784"/>
          </a:xfrm>
        </p:spPr>
        <p:txBody>
          <a:bodyPr/>
          <a:lstStyle/>
          <a:p>
            <a:r>
              <a:rPr lang="en-US" dirty="0"/>
              <a:t>New scientific knowledge and understandings</a:t>
            </a:r>
          </a:p>
          <a:p>
            <a:pPr marL="0" indent="0">
              <a:buNone/>
            </a:pPr>
            <a:r>
              <a:rPr lang="en-US" dirty="0"/>
              <a:t>that developed during the Scientific Revolution</a:t>
            </a:r>
          </a:p>
          <a:p>
            <a:pPr marL="0" indent="0">
              <a:buNone/>
            </a:pPr>
            <a:r>
              <a:rPr lang="en-US" dirty="0"/>
              <a:t>were most often based on</a:t>
            </a:r>
          </a:p>
          <a:p>
            <a:pPr marL="0" indent="0">
              <a:buNone/>
            </a:pPr>
            <a:r>
              <a:rPr lang="en-US" dirty="0"/>
              <a:t>(1) observation and experimentation</a:t>
            </a:r>
          </a:p>
          <a:p>
            <a:pPr marL="0" indent="0">
              <a:buNone/>
            </a:pPr>
            <a:r>
              <a:rPr lang="en-US" dirty="0"/>
              <a:t>(2) church law and faith</a:t>
            </a:r>
          </a:p>
          <a:p>
            <a:pPr marL="0" indent="0">
              <a:buNone/>
            </a:pPr>
            <a:r>
              <a:rPr lang="en-US" dirty="0"/>
              <a:t>(3) superstition and ancient practices</a:t>
            </a:r>
          </a:p>
          <a:p>
            <a:pPr marL="0" indent="0">
              <a:buNone/>
            </a:pPr>
            <a:r>
              <a:rPr lang="en-US" dirty="0"/>
              <a:t>(4) geometric formulas and astrology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8055" y="5045364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>
                <a:solidFill>
                  <a:schemeClr val="tx2"/>
                </a:solidFill>
              </a:rPr>
              <a:t>1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3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Enlightenment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9416"/>
            <a:ext cx="7620000" cy="3114984"/>
          </a:xfrm>
        </p:spPr>
        <p:txBody>
          <a:bodyPr>
            <a:normAutofit/>
          </a:bodyPr>
          <a:lstStyle/>
          <a:p>
            <a:r>
              <a:rPr lang="en-US" sz="2200" dirty="0"/>
              <a:t>Why is the Enlightenment considered a </a:t>
            </a:r>
            <a:r>
              <a:rPr lang="en-US" sz="2200" dirty="0" smtClean="0"/>
              <a:t>turning point </a:t>
            </a:r>
            <a:r>
              <a:rPr lang="en-US" sz="2200" dirty="0"/>
              <a:t>in world history?</a:t>
            </a:r>
          </a:p>
          <a:p>
            <a:pPr marL="0" indent="0">
              <a:buNone/>
            </a:pPr>
            <a:r>
              <a:rPr lang="en-US" sz="2200" dirty="0"/>
              <a:t>(1) The factory system was used to </a:t>
            </a:r>
            <a:r>
              <a:rPr lang="en-US" sz="2200" dirty="0" smtClean="0"/>
              <a:t>mass-produce goods</a:t>
            </a:r>
            <a:r>
              <a:rPr lang="en-US" sz="2200" dirty="0"/>
              <a:t>.</a:t>
            </a:r>
          </a:p>
          <a:p>
            <a:pPr marL="0" indent="0">
              <a:buNone/>
            </a:pPr>
            <a:r>
              <a:rPr lang="en-US" sz="2200" dirty="0"/>
              <a:t>(2) Martin Luther broke away from the </a:t>
            </a:r>
            <a:r>
              <a:rPr lang="en-US" sz="2200" dirty="0" smtClean="0"/>
              <a:t>Roman Catholic </a:t>
            </a:r>
            <a:r>
              <a:rPr lang="en-US" sz="2200" dirty="0"/>
              <a:t>Church.</a:t>
            </a:r>
          </a:p>
          <a:p>
            <a:pPr marL="0" indent="0">
              <a:buNone/>
            </a:pPr>
            <a:r>
              <a:rPr lang="en-US" sz="2200" dirty="0"/>
              <a:t>(3) Europeans changed their thinking about </a:t>
            </a:r>
            <a:r>
              <a:rPr lang="en-US" sz="2200" dirty="0" smtClean="0"/>
              <a:t>the role </a:t>
            </a:r>
            <a:r>
              <a:rPr lang="en-US" sz="2200" dirty="0"/>
              <a:t>of government.</a:t>
            </a:r>
          </a:p>
          <a:p>
            <a:pPr marL="0" indent="0">
              <a:buNone/>
            </a:pPr>
            <a:r>
              <a:rPr lang="en-US" sz="2200" dirty="0"/>
              <a:t>(4) The Columbian exchange occurred.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48768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 smtClean="0">
                <a:solidFill>
                  <a:schemeClr val="tx2"/>
                </a:solidFill>
              </a:rPr>
              <a:t>3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98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Political Revolutions: France, Haiti, Latin America &amp; Mexico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dirty="0"/>
              <a:t>One way in which Robespierre and Louis XVI </a:t>
            </a:r>
            <a:r>
              <a:rPr lang="en-US" sz="1900" dirty="0" smtClean="0"/>
              <a:t>of France </a:t>
            </a:r>
            <a:r>
              <a:rPr lang="en-US" sz="1900" dirty="0"/>
              <a:t>are similar is that both</a:t>
            </a:r>
          </a:p>
          <a:p>
            <a:pPr marL="0" indent="0">
              <a:buNone/>
            </a:pPr>
            <a:r>
              <a:rPr lang="en-US" sz="1900" dirty="0"/>
              <a:t>(1) were removed from power during the </a:t>
            </a:r>
            <a:r>
              <a:rPr lang="en-US" sz="1900" dirty="0" smtClean="0"/>
              <a:t>French Revolution</a:t>
            </a:r>
            <a:endParaRPr lang="en-US" sz="1900" dirty="0"/>
          </a:p>
          <a:p>
            <a:pPr marL="0" indent="0">
              <a:buNone/>
            </a:pPr>
            <a:r>
              <a:rPr lang="en-US" sz="1900" dirty="0"/>
              <a:t>(2) adopted ideas of the Congress of Vienna</a:t>
            </a:r>
          </a:p>
          <a:p>
            <a:pPr marL="0" indent="0">
              <a:buNone/>
            </a:pPr>
            <a:r>
              <a:rPr lang="en-US" sz="1900" dirty="0"/>
              <a:t>(3) implemented policies of religious tolerance</a:t>
            </a:r>
          </a:p>
          <a:p>
            <a:pPr marL="0" indent="0">
              <a:buNone/>
            </a:pPr>
            <a:r>
              <a:rPr lang="en-US" sz="1900" dirty="0"/>
              <a:t>(4) decreased government control of </a:t>
            </a:r>
            <a:r>
              <a:rPr lang="en-US" sz="1900" dirty="0" smtClean="0"/>
              <a:t>the economy</a:t>
            </a:r>
            <a:endParaRPr lang="en-US" sz="1900" dirty="0"/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r>
              <a:rPr lang="en-US" sz="1900" dirty="0" smtClean="0"/>
              <a:t>One </a:t>
            </a:r>
            <a:r>
              <a:rPr lang="en-US" sz="1900" dirty="0"/>
              <a:t>way in which Toussaint </a:t>
            </a:r>
            <a:r>
              <a:rPr lang="en-US" sz="1900" dirty="0" err="1"/>
              <a:t>L’Ouverture</a:t>
            </a:r>
            <a:r>
              <a:rPr lang="en-US" sz="1900" dirty="0"/>
              <a:t>, </a:t>
            </a:r>
            <a:r>
              <a:rPr lang="en-US" sz="1900" dirty="0" err="1"/>
              <a:t>Simón</a:t>
            </a:r>
            <a:endParaRPr lang="en-US" sz="1900" dirty="0"/>
          </a:p>
          <a:p>
            <a:pPr marL="0" indent="0">
              <a:buNone/>
            </a:pPr>
            <a:r>
              <a:rPr lang="en-US" sz="1900" dirty="0"/>
              <a:t>Bolívar, and José de San Martín are similar is that</a:t>
            </a:r>
          </a:p>
          <a:p>
            <a:pPr marL="0" indent="0">
              <a:buNone/>
            </a:pPr>
            <a:r>
              <a:rPr lang="en-US" sz="1900" dirty="0"/>
              <a:t>they all were </a:t>
            </a:r>
          </a:p>
          <a:p>
            <a:pPr marL="0" indent="0">
              <a:buNone/>
            </a:pPr>
            <a:r>
              <a:rPr lang="en-US" sz="1900" dirty="0"/>
              <a:t>(1) supporters of mercantile policies</a:t>
            </a:r>
          </a:p>
          <a:p>
            <a:pPr marL="0" indent="0">
              <a:buNone/>
            </a:pPr>
            <a:r>
              <a:rPr lang="en-US" sz="1900" dirty="0"/>
              <a:t>(2) leaders of independence movements</a:t>
            </a:r>
          </a:p>
          <a:p>
            <a:pPr marL="0" indent="0">
              <a:buNone/>
            </a:pPr>
            <a:r>
              <a:rPr lang="en-US" sz="1900" dirty="0"/>
              <a:t>(3) democratically elected leaders</a:t>
            </a:r>
          </a:p>
          <a:p>
            <a:pPr marL="0" indent="0">
              <a:buNone/>
            </a:pPr>
            <a:r>
              <a:rPr lang="en-US" sz="1900" dirty="0"/>
              <a:t>(4) industrial labor reformers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48400" y="28194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>
                <a:solidFill>
                  <a:schemeClr val="tx2"/>
                </a:solidFill>
              </a:rPr>
              <a:t>1</a:t>
            </a:r>
            <a:endParaRPr lang="en-US" sz="3400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72200" y="54864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>
                <a:solidFill>
                  <a:schemeClr val="tx2"/>
                </a:solidFill>
              </a:rPr>
              <a:t>2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16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Nationalism: Germany and Italy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41978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• Appointment of Otto von Bismarck as Chancellor</a:t>
            </a:r>
          </a:p>
          <a:p>
            <a:pPr marL="0" indent="0">
              <a:buNone/>
            </a:pPr>
            <a:r>
              <a:rPr lang="en-US" dirty="0"/>
              <a:t>• Austro-Prussian War, 1866</a:t>
            </a:r>
          </a:p>
          <a:p>
            <a:pPr marL="0" indent="0">
              <a:buNone/>
            </a:pPr>
            <a:r>
              <a:rPr lang="en-US" dirty="0"/>
              <a:t>• Franco-Prussian War, 1870–1871</a:t>
            </a:r>
          </a:p>
          <a:p>
            <a:pPr marL="0" indent="0">
              <a:buNone/>
            </a:pPr>
            <a:r>
              <a:rPr lang="en-US" dirty="0"/>
              <a:t>These events led directly to</a:t>
            </a:r>
          </a:p>
          <a:p>
            <a:pPr marL="0" indent="0">
              <a:buNone/>
            </a:pPr>
            <a:r>
              <a:rPr lang="en-US" dirty="0"/>
              <a:t>(1) the unification of Germany</a:t>
            </a:r>
          </a:p>
          <a:p>
            <a:pPr marL="0" indent="0">
              <a:buNone/>
            </a:pPr>
            <a:r>
              <a:rPr lang="en-US" dirty="0"/>
              <a:t>(2) foreign rule in Italy</a:t>
            </a:r>
          </a:p>
          <a:p>
            <a:pPr marL="0" indent="0">
              <a:buNone/>
            </a:pPr>
            <a:r>
              <a:rPr lang="en-US" dirty="0"/>
              <a:t>(3) the rebellion of the </a:t>
            </a:r>
            <a:r>
              <a:rPr lang="en-US" dirty="0" err="1"/>
              <a:t>Sepoys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(4) an alliance between Serbs and Russians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51435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 smtClean="0">
                <a:solidFill>
                  <a:schemeClr val="tx2"/>
                </a:solidFill>
              </a:rPr>
              <a:t>1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79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Industrial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00" cy="2962584"/>
          </a:xfrm>
        </p:spPr>
        <p:txBody>
          <a:bodyPr/>
          <a:lstStyle/>
          <a:p>
            <a:r>
              <a:rPr lang="en-US" dirty="0"/>
              <a:t> Which social change occurred during the</a:t>
            </a:r>
          </a:p>
          <a:p>
            <a:pPr marL="0" indent="0">
              <a:buNone/>
            </a:pPr>
            <a:r>
              <a:rPr lang="en-US" dirty="0"/>
              <a:t>Industrial Revolution?</a:t>
            </a:r>
          </a:p>
          <a:p>
            <a:pPr marL="0" indent="0">
              <a:buNone/>
            </a:pPr>
            <a:r>
              <a:rPr lang="en-US" dirty="0"/>
              <a:t>(1) growth of the working class</a:t>
            </a:r>
          </a:p>
          <a:p>
            <a:pPr marL="0" indent="0">
              <a:buNone/>
            </a:pPr>
            <a:r>
              <a:rPr lang="en-US" dirty="0"/>
              <a:t>(2) development of the extended family</a:t>
            </a:r>
          </a:p>
          <a:p>
            <a:pPr marL="0" indent="0">
              <a:buNone/>
            </a:pPr>
            <a:r>
              <a:rPr lang="en-US" dirty="0"/>
              <a:t>(3) expansion of privileges for the landed nobility</a:t>
            </a:r>
          </a:p>
          <a:p>
            <a:pPr marL="0" indent="0">
              <a:buNone/>
            </a:pPr>
            <a:r>
              <a:rPr lang="en-US" dirty="0"/>
              <a:t>(4) increased status for religious </a:t>
            </a:r>
            <a:r>
              <a:rPr lang="en-US" dirty="0" smtClean="0"/>
              <a:t>leaders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6509" y="45720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 smtClean="0">
                <a:solidFill>
                  <a:schemeClr val="tx2"/>
                </a:solidFill>
              </a:rPr>
              <a:t>1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42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038784"/>
          </a:xfrm>
        </p:spPr>
        <p:txBody>
          <a:bodyPr/>
          <a:lstStyle/>
          <a:p>
            <a:r>
              <a:rPr lang="en-US" dirty="0"/>
              <a:t>Which feature is considered a natural barrier?</a:t>
            </a:r>
          </a:p>
          <a:p>
            <a:pPr marL="0" indent="0">
              <a:buNone/>
            </a:pPr>
            <a:r>
              <a:rPr lang="en-US" dirty="0"/>
              <a:t>(1) Great Rift Valley</a:t>
            </a:r>
          </a:p>
          <a:p>
            <a:pPr marL="0" indent="0">
              <a:buNone/>
            </a:pPr>
            <a:r>
              <a:rPr lang="en-US" dirty="0"/>
              <a:t>(2) Aswan Dam</a:t>
            </a:r>
          </a:p>
          <a:p>
            <a:pPr marL="0" indent="0">
              <a:buNone/>
            </a:pPr>
            <a:r>
              <a:rPr lang="en-US" dirty="0"/>
              <a:t>(3) Panama Canal</a:t>
            </a:r>
          </a:p>
          <a:p>
            <a:pPr marL="0" indent="0">
              <a:buNone/>
            </a:pPr>
            <a:r>
              <a:rPr lang="en-US" dirty="0"/>
              <a:t>(4) Great Wall of China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4958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 smtClean="0">
                <a:solidFill>
                  <a:schemeClr val="tx2"/>
                </a:solidFill>
              </a:rPr>
              <a:t>1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7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New Political and Economic Systems:  </a:t>
            </a:r>
            <a:r>
              <a:rPr lang="en-US" dirty="0" smtClean="0"/>
              <a:t>Capitalism</a:t>
            </a:r>
            <a:r>
              <a:rPr lang="en-US" dirty="0"/>
              <a:t>, Socialism, and Communism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239000" cy="2971800"/>
          </a:xfrm>
        </p:spPr>
        <p:txBody>
          <a:bodyPr/>
          <a:lstStyle/>
          <a:p>
            <a:r>
              <a:rPr lang="en-US" dirty="0"/>
              <a:t>Adam Smith’s Wealth of Nations stressed the</a:t>
            </a:r>
          </a:p>
          <a:p>
            <a:pPr marL="0" indent="0">
              <a:buNone/>
            </a:pPr>
            <a:r>
              <a:rPr lang="en-US" dirty="0"/>
              <a:t>importance </a:t>
            </a:r>
            <a:r>
              <a:rPr lang="en-US" dirty="0" smtClean="0"/>
              <a:t>of: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(1) tradition</a:t>
            </a:r>
          </a:p>
          <a:p>
            <a:pPr marL="0" indent="0">
              <a:buNone/>
            </a:pPr>
            <a:r>
              <a:rPr lang="en-US" dirty="0"/>
              <a:t>(2) supply and demand</a:t>
            </a:r>
          </a:p>
          <a:p>
            <a:pPr marL="0" indent="0">
              <a:buNone/>
            </a:pPr>
            <a:r>
              <a:rPr lang="en-US" dirty="0"/>
              <a:t>(3) large corporations</a:t>
            </a:r>
          </a:p>
          <a:p>
            <a:pPr marL="0" indent="0">
              <a:buNone/>
            </a:pPr>
            <a:r>
              <a:rPr lang="en-US" dirty="0"/>
              <a:t>(4) government ownership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6509" y="50292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>
                <a:solidFill>
                  <a:schemeClr val="tx2"/>
                </a:solidFill>
              </a:rPr>
              <a:t>2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15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9416"/>
            <a:ext cx="7620000" cy="2733984"/>
          </a:xfrm>
        </p:spPr>
        <p:txBody>
          <a:bodyPr>
            <a:normAutofit/>
          </a:bodyPr>
          <a:lstStyle/>
          <a:p>
            <a:r>
              <a:rPr lang="en-US" sz="2400" dirty="0"/>
              <a:t> One major reason European countries engaged </a:t>
            </a:r>
            <a:r>
              <a:rPr lang="en-US" sz="2400" dirty="0" smtClean="0"/>
              <a:t>in imperialism </a:t>
            </a:r>
            <a:r>
              <a:rPr lang="en-US" sz="2400" dirty="0"/>
              <a:t>in the late 19th century was to</a:t>
            </a:r>
          </a:p>
          <a:p>
            <a:pPr marL="0" indent="0">
              <a:buNone/>
            </a:pPr>
            <a:r>
              <a:rPr lang="en-US" sz="2400" dirty="0"/>
              <a:t>(1) </a:t>
            </a:r>
            <a:r>
              <a:rPr lang="en-US" sz="2350" dirty="0"/>
              <a:t>gain a better understanding of </a:t>
            </a:r>
            <a:r>
              <a:rPr lang="en-US" sz="2350" dirty="0" smtClean="0"/>
              <a:t>unknown territories</a:t>
            </a:r>
            <a:endParaRPr lang="en-US" sz="2350" dirty="0"/>
          </a:p>
          <a:p>
            <a:pPr marL="0" indent="0">
              <a:buNone/>
            </a:pPr>
            <a:r>
              <a:rPr lang="en-US" sz="2400" dirty="0"/>
              <a:t>(2) ease tensions with their rivals</a:t>
            </a:r>
          </a:p>
          <a:p>
            <a:pPr marL="0" indent="0">
              <a:buNone/>
            </a:pPr>
            <a:r>
              <a:rPr lang="en-US" sz="2400" dirty="0"/>
              <a:t>(3) develop treatments for diseases</a:t>
            </a:r>
          </a:p>
          <a:p>
            <a:pPr marL="0" indent="0">
              <a:buNone/>
            </a:pPr>
            <a:r>
              <a:rPr lang="en-US" sz="2400" dirty="0"/>
              <a:t>(4) obtain markets for their manufactured goods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43434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 smtClean="0">
                <a:solidFill>
                  <a:schemeClr val="tx2"/>
                </a:solidFill>
              </a:rPr>
              <a:t>4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72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WWI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26738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/>
              <a:t>provisions </a:t>
            </a:r>
            <a:r>
              <a:rPr lang="en-US" dirty="0" smtClean="0"/>
              <a:t>of the Treaty </a:t>
            </a:r>
            <a:r>
              <a:rPr lang="en-US" dirty="0"/>
              <a:t>of Versailles are </a:t>
            </a:r>
            <a:r>
              <a:rPr lang="en-US" dirty="0" smtClean="0"/>
              <a:t>called </a:t>
            </a:r>
            <a:r>
              <a:rPr lang="en-US" dirty="0"/>
              <a:t>for</a:t>
            </a:r>
          </a:p>
          <a:p>
            <a:pPr marL="0" indent="0">
              <a:buNone/>
            </a:pPr>
            <a:r>
              <a:rPr lang="en-US" dirty="0"/>
              <a:t>(1) monarchs to be returned to their rightful</a:t>
            </a:r>
          </a:p>
          <a:p>
            <a:pPr marL="0" indent="0">
              <a:buNone/>
            </a:pPr>
            <a:r>
              <a:rPr lang="en-US" dirty="0"/>
              <a:t>places </a:t>
            </a:r>
          </a:p>
          <a:p>
            <a:pPr marL="0" indent="0">
              <a:buNone/>
            </a:pPr>
            <a:r>
              <a:rPr lang="en-US" dirty="0"/>
              <a:t>(2) reparations to be paid by defeated countries</a:t>
            </a:r>
          </a:p>
          <a:p>
            <a:pPr marL="0" indent="0">
              <a:buNone/>
            </a:pPr>
            <a:r>
              <a:rPr lang="en-US" dirty="0"/>
              <a:t>(3) existing borders to be maintained</a:t>
            </a:r>
          </a:p>
          <a:p>
            <a:pPr marL="0" indent="0">
              <a:buNone/>
            </a:pPr>
            <a:r>
              <a:rPr lang="en-US" dirty="0"/>
              <a:t>(4) peacekeeping organizations to be established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42373" y="48768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>
                <a:solidFill>
                  <a:schemeClr val="tx2"/>
                </a:solidFill>
              </a:rPr>
              <a:t>2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58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Russian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9416"/>
            <a:ext cx="7696200" cy="2962584"/>
          </a:xfrm>
        </p:spPr>
        <p:txBody>
          <a:bodyPr/>
          <a:lstStyle/>
          <a:p>
            <a:r>
              <a:rPr lang="en-US" dirty="0"/>
              <a:t> An economic change introduced in the Soviet</a:t>
            </a:r>
          </a:p>
          <a:p>
            <a:pPr marL="0" indent="0">
              <a:buNone/>
            </a:pPr>
            <a:r>
              <a:rPr lang="en-US" dirty="0"/>
              <a:t>Union under Joseph Stalin would include</a:t>
            </a:r>
          </a:p>
          <a:p>
            <a:pPr marL="0" indent="0">
              <a:buNone/>
            </a:pPr>
            <a:r>
              <a:rPr lang="en-US" dirty="0"/>
              <a:t>(1) establishing free-market reforms </a:t>
            </a:r>
          </a:p>
          <a:p>
            <a:pPr marL="0" indent="0">
              <a:buNone/>
            </a:pPr>
            <a:r>
              <a:rPr lang="en-US" dirty="0"/>
              <a:t>(2) boycotting Baltic Sea trade routes</a:t>
            </a:r>
          </a:p>
          <a:p>
            <a:pPr marL="0" indent="0">
              <a:buNone/>
            </a:pPr>
            <a:r>
              <a:rPr lang="en-US" dirty="0"/>
              <a:t>(3) focusing on the production of </a:t>
            </a:r>
            <a:r>
              <a:rPr lang="en-US" dirty="0" smtClean="0"/>
              <a:t>consumer goods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(4) collectivizing agriculture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9473" y="4543136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 smtClean="0">
                <a:solidFill>
                  <a:schemeClr val="tx2"/>
                </a:solidFill>
              </a:rPr>
              <a:t>4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67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Japan and the Meiji Restoration: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Modernization </a:t>
            </a:r>
            <a:r>
              <a:rPr lang="en-US" dirty="0"/>
              <a:t>of Japan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886384"/>
          </a:xfrm>
        </p:spPr>
        <p:txBody>
          <a:bodyPr/>
          <a:lstStyle/>
          <a:p>
            <a:r>
              <a:rPr lang="en-US" dirty="0"/>
              <a:t> As a result of the Russo-Japanese War, Japan</a:t>
            </a:r>
          </a:p>
          <a:p>
            <a:pPr marL="0" indent="0">
              <a:buNone/>
            </a:pPr>
            <a:r>
              <a:rPr lang="en-US" dirty="0"/>
              <a:t>came to be seen by Europeans as</a:t>
            </a:r>
          </a:p>
          <a:p>
            <a:pPr marL="0" indent="0">
              <a:buNone/>
            </a:pPr>
            <a:r>
              <a:rPr lang="en-US" dirty="0"/>
              <a:t>(1) a likely area for colonization</a:t>
            </a:r>
          </a:p>
          <a:p>
            <a:pPr marL="0" indent="0">
              <a:buNone/>
            </a:pPr>
            <a:r>
              <a:rPr lang="en-US" dirty="0"/>
              <a:t>(2) the strongest of the imperialist countries</a:t>
            </a:r>
          </a:p>
          <a:p>
            <a:pPr marL="0" indent="0">
              <a:buNone/>
            </a:pPr>
            <a:r>
              <a:rPr lang="en-US" dirty="0"/>
              <a:t>(3) a leader in the movement for nonalignment</a:t>
            </a:r>
          </a:p>
          <a:p>
            <a:pPr marL="0" indent="0">
              <a:buNone/>
            </a:pPr>
            <a:r>
              <a:rPr lang="en-US" dirty="0"/>
              <a:t>(4) an emerging global </a:t>
            </a:r>
            <a:r>
              <a:rPr lang="en-US" dirty="0" smtClean="0"/>
              <a:t>threat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4958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 smtClean="0">
                <a:solidFill>
                  <a:schemeClr val="tx2"/>
                </a:solidFill>
              </a:rPr>
              <a:t>4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5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Between the Wars: Independence Movements *GANDHI*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962584"/>
          </a:xfrm>
        </p:spPr>
        <p:txBody>
          <a:bodyPr/>
          <a:lstStyle/>
          <a:p>
            <a:r>
              <a:rPr lang="en-US" dirty="0"/>
              <a:t>Which goal was most important to the Indian</a:t>
            </a:r>
          </a:p>
          <a:p>
            <a:pPr marL="0" indent="0">
              <a:buNone/>
            </a:pPr>
            <a:r>
              <a:rPr lang="en-US" dirty="0"/>
              <a:t>nationalist movement?</a:t>
            </a:r>
          </a:p>
          <a:p>
            <a:pPr marL="0" indent="0">
              <a:buNone/>
            </a:pPr>
            <a:r>
              <a:rPr lang="en-US" dirty="0"/>
              <a:t>(1) independence from British rule</a:t>
            </a:r>
          </a:p>
          <a:p>
            <a:pPr marL="0" indent="0">
              <a:buNone/>
            </a:pPr>
            <a:r>
              <a:rPr lang="en-US" dirty="0"/>
              <a:t>(2) establishing a laissez-faire economy</a:t>
            </a:r>
          </a:p>
          <a:p>
            <a:pPr marL="0" indent="0">
              <a:buNone/>
            </a:pPr>
            <a:r>
              <a:rPr lang="en-US" dirty="0"/>
              <a:t>(3) forming a totalitarian state</a:t>
            </a:r>
          </a:p>
          <a:p>
            <a:pPr marL="0" indent="0">
              <a:buNone/>
            </a:pPr>
            <a:r>
              <a:rPr lang="en-US" dirty="0"/>
              <a:t>(4) expansion of </a:t>
            </a:r>
            <a:r>
              <a:rPr lang="en-US" dirty="0" smtClean="0"/>
              <a:t>territory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4958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>
                <a:solidFill>
                  <a:schemeClr val="tx2"/>
                </a:solidFill>
              </a:rPr>
              <a:t>1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07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WWII: </a:t>
            </a:r>
            <a:r>
              <a:rPr lang="en-US" sz="3300" dirty="0"/>
              <a:t>Rise of Totalitarianism, Causes of War, The Holocaust, Atomic Bomb and United Nations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962584"/>
          </a:xfrm>
        </p:spPr>
        <p:txBody>
          <a:bodyPr/>
          <a:lstStyle/>
          <a:p>
            <a:r>
              <a:rPr lang="en-US" dirty="0"/>
              <a:t>Which of these World War II events happened</a:t>
            </a:r>
          </a:p>
          <a:p>
            <a:pPr marL="0" indent="0">
              <a:buNone/>
            </a:pPr>
            <a:r>
              <a:rPr lang="en-US" dirty="0"/>
              <a:t>first?</a:t>
            </a:r>
          </a:p>
          <a:p>
            <a:pPr marL="0" indent="0">
              <a:buNone/>
            </a:pPr>
            <a:r>
              <a:rPr lang="en-US" dirty="0"/>
              <a:t>(1) Battle of Britain</a:t>
            </a:r>
          </a:p>
          <a:p>
            <a:pPr marL="0" indent="0">
              <a:buNone/>
            </a:pPr>
            <a:r>
              <a:rPr lang="en-US" dirty="0"/>
              <a:t>(2) D-Day invasion</a:t>
            </a:r>
          </a:p>
          <a:p>
            <a:pPr marL="0" indent="0">
              <a:buNone/>
            </a:pPr>
            <a:r>
              <a:rPr lang="en-US" dirty="0"/>
              <a:t>(3) invasion of Poland </a:t>
            </a:r>
          </a:p>
          <a:p>
            <a:pPr marL="0" indent="0">
              <a:buNone/>
            </a:pPr>
            <a:r>
              <a:rPr lang="en-US" dirty="0"/>
              <a:t>(4) dropping of an atomic bomb on Hiroshima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4958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 smtClean="0">
                <a:solidFill>
                  <a:schemeClr val="tx2"/>
                </a:solidFill>
              </a:rPr>
              <a:t>3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13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Cold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Immediately after World War II, which </a:t>
            </a:r>
            <a:r>
              <a:rPr lang="en-US" dirty="0" smtClean="0"/>
              <a:t>country exerted </a:t>
            </a:r>
            <a:r>
              <a:rPr lang="en-US" dirty="0"/>
              <a:t>political and economic control </a:t>
            </a:r>
            <a:r>
              <a:rPr lang="en-US" dirty="0" smtClean="0"/>
              <a:t>over Poland</a:t>
            </a:r>
            <a:r>
              <a:rPr lang="en-US" dirty="0"/>
              <a:t>, Hungary, and Romania?</a:t>
            </a:r>
          </a:p>
          <a:p>
            <a:pPr marL="0" indent="0">
              <a:buNone/>
            </a:pPr>
            <a:r>
              <a:rPr lang="en-US" dirty="0"/>
              <a:t>(1) France (3) Soviet Union</a:t>
            </a:r>
          </a:p>
          <a:p>
            <a:pPr marL="0" indent="0">
              <a:buNone/>
            </a:pPr>
            <a:r>
              <a:rPr lang="en-US" dirty="0"/>
              <a:t>(2) United States (4) Great Britain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41148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 smtClean="0">
                <a:solidFill>
                  <a:schemeClr val="tx2"/>
                </a:solidFill>
              </a:rPr>
              <a:t>3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69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Chinese Communist and Cultural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difficult, year-long journey made by Mao</a:t>
            </a:r>
          </a:p>
          <a:p>
            <a:pPr marL="0" indent="0">
              <a:buNone/>
            </a:pPr>
            <a:r>
              <a:rPr lang="en-US" dirty="0"/>
              <a:t>Zedong and his Communist followers in 1934</a:t>
            </a:r>
          </a:p>
          <a:p>
            <a:pPr marL="0" indent="0">
              <a:buNone/>
            </a:pPr>
            <a:r>
              <a:rPr lang="en-US" dirty="0"/>
              <a:t>through China’s mountains, marshes, and rivers</a:t>
            </a:r>
          </a:p>
          <a:p>
            <a:pPr marL="0" indent="0">
              <a:buNone/>
            </a:pPr>
            <a:r>
              <a:rPr lang="en-US" dirty="0"/>
              <a:t>was called the</a:t>
            </a:r>
          </a:p>
          <a:p>
            <a:pPr marL="0" indent="0">
              <a:buNone/>
            </a:pPr>
            <a:r>
              <a:rPr lang="en-US" dirty="0"/>
              <a:t>(1) Cultural Revolution (3) Boxer Rebellion</a:t>
            </a:r>
          </a:p>
          <a:p>
            <a:pPr marL="0" indent="0">
              <a:buNone/>
            </a:pPr>
            <a:r>
              <a:rPr lang="en-US" dirty="0"/>
              <a:t>(2) Great Leap Forward (4) Long March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4958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 smtClean="0">
                <a:solidFill>
                  <a:schemeClr val="tx2"/>
                </a:solidFill>
              </a:rPr>
              <a:t>4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87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dirty="0"/>
              <a:t>Independent Nations: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239000" cy="4846320"/>
          </a:xfrm>
        </p:spPr>
        <p:txBody>
          <a:bodyPr/>
          <a:lstStyle/>
          <a:p>
            <a:r>
              <a:rPr lang="en-US" dirty="0"/>
              <a:t>In the post–World War II period, which issue </a:t>
            </a:r>
            <a:r>
              <a:rPr lang="en-US" dirty="0" smtClean="0"/>
              <a:t>is most </a:t>
            </a:r>
            <a:r>
              <a:rPr lang="en-US" dirty="0"/>
              <a:t>closely associated with the </a:t>
            </a:r>
            <a:r>
              <a:rPr lang="en-US" dirty="0" smtClean="0"/>
              <a:t>boundaries created </a:t>
            </a:r>
            <a:r>
              <a:rPr lang="en-US" dirty="0"/>
              <a:t>for newly independent African countries?</a:t>
            </a:r>
          </a:p>
          <a:p>
            <a:pPr marL="0" indent="0">
              <a:buNone/>
            </a:pPr>
            <a:r>
              <a:rPr lang="en-US" dirty="0"/>
              <a:t>(1) expansion of urban centers</a:t>
            </a:r>
          </a:p>
          <a:p>
            <a:pPr marL="0" indent="0">
              <a:buNone/>
            </a:pPr>
            <a:r>
              <a:rPr lang="en-US" dirty="0"/>
              <a:t>(2) ethnic tensions</a:t>
            </a:r>
          </a:p>
          <a:p>
            <a:pPr marL="0" indent="0">
              <a:buNone/>
            </a:pPr>
            <a:r>
              <a:rPr lang="en-US" dirty="0"/>
              <a:t>(3) spread of AIDS</a:t>
            </a:r>
          </a:p>
          <a:p>
            <a:pPr marL="0" indent="0">
              <a:buNone/>
            </a:pPr>
            <a:r>
              <a:rPr lang="en-US" dirty="0"/>
              <a:t>(4) drought-related famine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6509" y="50292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 smtClean="0">
                <a:solidFill>
                  <a:schemeClr val="tx2"/>
                </a:solidFill>
              </a:rPr>
              <a:t>2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84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 of social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105584"/>
          </a:xfrm>
        </p:spPr>
        <p:txBody>
          <a:bodyPr>
            <a:normAutofit/>
          </a:bodyPr>
          <a:lstStyle/>
          <a:p>
            <a:r>
              <a:rPr lang="en-US" dirty="0"/>
              <a:t> A library’s holdings include the following title: </a:t>
            </a:r>
            <a:r>
              <a:rPr lang="en-US" dirty="0" smtClean="0"/>
              <a:t>A Forgotten </a:t>
            </a:r>
            <a:r>
              <a:rPr lang="en-US" dirty="0"/>
              <a:t>Kingdom, Being a Record of the </a:t>
            </a:r>
            <a:r>
              <a:rPr lang="en-US" dirty="0" smtClean="0"/>
              <a:t>results obtained </a:t>
            </a:r>
            <a:r>
              <a:rPr lang="en-US" dirty="0"/>
              <a:t>from the excavation of two </a:t>
            </a:r>
            <a:r>
              <a:rPr lang="en-US" dirty="0" smtClean="0"/>
              <a:t>mounds, </a:t>
            </a:r>
            <a:r>
              <a:rPr lang="en-US" dirty="0" err="1" smtClean="0"/>
              <a:t>Atchana</a:t>
            </a:r>
            <a:r>
              <a:rPr lang="en-US" dirty="0" smtClean="0"/>
              <a:t> </a:t>
            </a:r>
            <a:r>
              <a:rPr lang="en-US" dirty="0"/>
              <a:t>and Al Mina, in the Turkish </a:t>
            </a:r>
            <a:r>
              <a:rPr lang="en-US" dirty="0" err="1"/>
              <a:t>Hatay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i="1" dirty="0"/>
              <a:t>Which field of study would have been most</a:t>
            </a:r>
          </a:p>
          <a:p>
            <a:pPr marL="0" indent="0">
              <a:buNone/>
            </a:pPr>
            <a:r>
              <a:rPr lang="en-US" i="1" dirty="0"/>
              <a:t>responsible for conducting the excavation?</a:t>
            </a:r>
          </a:p>
          <a:p>
            <a:r>
              <a:rPr lang="en-US" dirty="0"/>
              <a:t>(1) economics (3) archaeology</a:t>
            </a:r>
          </a:p>
          <a:p>
            <a:r>
              <a:rPr lang="en-US" dirty="0"/>
              <a:t>(2) sociology (4) political science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57912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>
                <a:solidFill>
                  <a:schemeClr val="tx2"/>
                </a:solidFill>
              </a:rPr>
              <a:t>3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67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364" y="14478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Modern World Issues: </a:t>
            </a:r>
            <a:br>
              <a:rPr lang="en-US" dirty="0"/>
            </a:br>
            <a:r>
              <a:rPr lang="en-US" sz="3300" dirty="0" smtClean="0"/>
              <a:t>Nuclear proliferation</a:t>
            </a:r>
            <a:r>
              <a:rPr lang="en-US" dirty="0" smtClean="0"/>
              <a:t>, </a:t>
            </a:r>
            <a:r>
              <a:rPr lang="en-US" sz="3300" dirty="0" smtClean="0"/>
              <a:t>Oil </a:t>
            </a:r>
            <a:r>
              <a:rPr lang="en-US" sz="3300" dirty="0"/>
              <a:t>Consumption, </a:t>
            </a:r>
            <a:r>
              <a:rPr lang="en-US" sz="3300" dirty="0" smtClean="0"/>
              <a:t>GENOCIDE, Globalization </a:t>
            </a:r>
            <a:r>
              <a:rPr lang="en-US" sz="3300" dirty="0"/>
              <a:t>and Environmental Concerns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667000"/>
            <a:ext cx="7772400" cy="2895600"/>
          </a:xfrm>
        </p:spPr>
        <p:txBody>
          <a:bodyPr/>
          <a:lstStyle/>
          <a:p>
            <a:r>
              <a:rPr lang="en-US" dirty="0"/>
              <a:t>Geopolitics play an important role in the </a:t>
            </a:r>
            <a:r>
              <a:rPr lang="en-US" dirty="0" smtClean="0"/>
              <a:t>Middle East </a:t>
            </a:r>
            <a:r>
              <a:rPr lang="en-US" dirty="0"/>
              <a:t>today because of its</a:t>
            </a:r>
          </a:p>
          <a:p>
            <a:pPr marL="0" indent="0">
              <a:buNone/>
            </a:pPr>
            <a:r>
              <a:rPr lang="en-US" dirty="0"/>
              <a:t>(1) fertile soil and favorable climate for cash crops</a:t>
            </a:r>
          </a:p>
          <a:p>
            <a:pPr marL="0" indent="0">
              <a:buNone/>
            </a:pPr>
            <a:r>
              <a:rPr lang="en-US" dirty="0"/>
              <a:t>(2) navigable rivers and diamond mines</a:t>
            </a:r>
          </a:p>
          <a:p>
            <a:pPr marL="0" indent="0">
              <a:buNone/>
            </a:pPr>
            <a:r>
              <a:rPr lang="en-US" dirty="0"/>
              <a:t>(3) effective natural barriers and high altitude</a:t>
            </a:r>
          </a:p>
          <a:p>
            <a:pPr marL="0" indent="0">
              <a:buNone/>
            </a:pPr>
            <a:r>
              <a:rPr lang="en-US" dirty="0"/>
              <a:t>(4) strategic location and oil resources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55626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>
                <a:solidFill>
                  <a:schemeClr val="tx2"/>
                </a:solidFill>
              </a:rPr>
              <a:t>4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58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Issues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18178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• Tutsis and Hutus in Rwanda</a:t>
            </a:r>
          </a:p>
          <a:p>
            <a:pPr marL="0" indent="0">
              <a:buNone/>
            </a:pPr>
            <a:r>
              <a:rPr lang="en-US" dirty="0"/>
              <a:t>• Russians and Chechens in southwestern Russia</a:t>
            </a:r>
          </a:p>
          <a:p>
            <a:pPr marL="0" indent="0">
              <a:buNone/>
            </a:pPr>
            <a:r>
              <a:rPr lang="en-US" dirty="0"/>
              <a:t>• Tamils and Sinhalese in Sri Lanka</a:t>
            </a:r>
          </a:p>
          <a:p>
            <a:pPr marL="0" indent="0">
              <a:buNone/>
            </a:pPr>
            <a:r>
              <a:rPr lang="en-US" i="1" dirty="0"/>
              <a:t>In the 1990s, which situation characterized the</a:t>
            </a:r>
          </a:p>
          <a:p>
            <a:pPr marL="0" indent="0">
              <a:buNone/>
            </a:pPr>
            <a:r>
              <a:rPr lang="en-US" i="1" dirty="0"/>
              <a:t>relationship of the peoples listed for each of these</a:t>
            </a:r>
          </a:p>
          <a:p>
            <a:pPr marL="0" indent="0">
              <a:buNone/>
            </a:pPr>
            <a:r>
              <a:rPr lang="en-US" i="1" dirty="0"/>
              <a:t>regions?</a:t>
            </a:r>
          </a:p>
          <a:p>
            <a:pPr marL="0" indent="0">
              <a:buNone/>
            </a:pPr>
            <a:r>
              <a:rPr lang="en-US" dirty="0"/>
              <a:t>(1) cooperative political compromise</a:t>
            </a:r>
          </a:p>
          <a:p>
            <a:pPr marL="0" indent="0">
              <a:buNone/>
            </a:pPr>
            <a:r>
              <a:rPr lang="en-US" dirty="0"/>
              <a:t>(2) development of a shared economy </a:t>
            </a:r>
          </a:p>
          <a:p>
            <a:pPr marL="0" indent="0">
              <a:buNone/>
            </a:pPr>
            <a:r>
              <a:rPr lang="en-US" dirty="0"/>
              <a:t>(3) movement toward religious toleration</a:t>
            </a:r>
          </a:p>
          <a:p>
            <a:pPr marL="0" indent="0">
              <a:buNone/>
            </a:pPr>
            <a:r>
              <a:rPr lang="en-US" dirty="0"/>
              <a:t>(4) brutal civil conflict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57912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>
                <a:solidFill>
                  <a:schemeClr val="tx2"/>
                </a:solidFill>
              </a:rPr>
              <a:t>4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86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issues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9416"/>
            <a:ext cx="7772400" cy="4257984"/>
          </a:xfrm>
        </p:spPr>
        <p:txBody>
          <a:bodyPr>
            <a:normAutofit/>
          </a:bodyPr>
          <a:lstStyle/>
          <a:p>
            <a:r>
              <a:rPr lang="en-US" sz="2400" dirty="0"/>
              <a:t>The creation of the European Union (EU) and of</a:t>
            </a:r>
          </a:p>
          <a:p>
            <a:pPr marL="0" indent="0">
              <a:buNone/>
            </a:pPr>
            <a:r>
              <a:rPr lang="en-US" sz="2400" dirty="0"/>
              <a:t>the North American Free Trade </a:t>
            </a:r>
            <a:r>
              <a:rPr lang="en-US" sz="2400" dirty="0" smtClean="0"/>
              <a:t>Agreement (NAFTA</a:t>
            </a:r>
            <a:r>
              <a:rPr lang="en-US" sz="2400" dirty="0"/>
              <a:t>) were efforts to</a:t>
            </a:r>
          </a:p>
          <a:p>
            <a:pPr marL="0" indent="0">
              <a:buNone/>
            </a:pPr>
            <a:r>
              <a:rPr lang="en-US" sz="2400" dirty="0"/>
              <a:t>(1) attain economic benefits through </a:t>
            </a:r>
            <a:r>
              <a:rPr lang="en-US" sz="2400" dirty="0" smtClean="0"/>
              <a:t>regional organization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(2) achieve world peace through </a:t>
            </a:r>
            <a:r>
              <a:rPr lang="en-US" sz="2400" dirty="0" smtClean="0"/>
              <a:t>military alliances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(3) reduce resource depletion through economic</a:t>
            </a:r>
          </a:p>
          <a:p>
            <a:pPr marL="0" indent="0">
              <a:buNone/>
            </a:pPr>
            <a:r>
              <a:rPr lang="en-US" sz="2400" dirty="0"/>
              <a:t>planning</a:t>
            </a:r>
          </a:p>
          <a:p>
            <a:pPr marL="0" indent="0">
              <a:buNone/>
            </a:pPr>
            <a:r>
              <a:rPr lang="en-US" sz="2400" dirty="0"/>
              <a:t>(4) address environmental problems </a:t>
            </a:r>
            <a:r>
              <a:rPr lang="en-US" sz="2400" dirty="0" smtClean="0"/>
              <a:t>through coordinated </a:t>
            </a:r>
            <a:r>
              <a:rPr lang="en-US" sz="2400" dirty="0"/>
              <a:t>research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58674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 smtClean="0">
                <a:solidFill>
                  <a:schemeClr val="tx2"/>
                </a:solidFill>
              </a:rPr>
              <a:t>1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64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issues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105584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Which current global problem was initiated with</a:t>
            </a:r>
          </a:p>
          <a:p>
            <a:pPr marL="0" indent="0">
              <a:buNone/>
            </a:pPr>
            <a:r>
              <a:rPr lang="en-US" sz="2200" dirty="0"/>
              <a:t>the development of atomic weapons?</a:t>
            </a:r>
          </a:p>
          <a:p>
            <a:pPr marL="0" indent="0">
              <a:buNone/>
            </a:pPr>
            <a:r>
              <a:rPr lang="en-US" sz="2200" dirty="0"/>
              <a:t>(1) threats to world peace from unrestricted</a:t>
            </a:r>
          </a:p>
          <a:p>
            <a:pPr marL="0" indent="0">
              <a:buNone/>
            </a:pPr>
            <a:r>
              <a:rPr lang="en-US" sz="2200" dirty="0"/>
              <a:t>nuclear proliferation</a:t>
            </a:r>
          </a:p>
          <a:p>
            <a:pPr marL="0" indent="0">
              <a:buNone/>
            </a:pPr>
            <a:r>
              <a:rPr lang="en-US" sz="2200" dirty="0"/>
              <a:t>(2) increased health risks for humans and animals</a:t>
            </a:r>
          </a:p>
          <a:p>
            <a:pPr marL="0" indent="0">
              <a:buNone/>
            </a:pPr>
            <a:r>
              <a:rPr lang="en-US" sz="2200" dirty="0"/>
              <a:t>from industrial pollution</a:t>
            </a:r>
          </a:p>
          <a:p>
            <a:pPr marL="0" indent="0">
              <a:buNone/>
            </a:pPr>
            <a:r>
              <a:rPr lang="en-US" sz="2200" dirty="0"/>
              <a:t>(3) elevated carbon dioxide in the atmosphere</a:t>
            </a:r>
          </a:p>
          <a:p>
            <a:pPr marL="0" indent="0">
              <a:buNone/>
            </a:pPr>
            <a:r>
              <a:rPr lang="en-US" sz="2200" dirty="0"/>
              <a:t>due to the deforestation of the rainforests</a:t>
            </a:r>
          </a:p>
          <a:p>
            <a:pPr marL="0" indent="0">
              <a:buNone/>
            </a:pPr>
            <a:r>
              <a:rPr lang="en-US" sz="2200" dirty="0"/>
              <a:t>(4) changes in world weather patterns and</a:t>
            </a:r>
          </a:p>
          <a:p>
            <a:pPr marL="0" indent="0">
              <a:buNone/>
            </a:pPr>
            <a:r>
              <a:rPr lang="en-US" sz="2200" dirty="0"/>
              <a:t>species habitats due to melting polar ice caps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58674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>
                <a:solidFill>
                  <a:schemeClr val="tx2"/>
                </a:solidFill>
              </a:rPr>
              <a:t>1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2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issues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495984"/>
          </a:xfrm>
        </p:spPr>
        <p:txBody>
          <a:bodyPr/>
          <a:lstStyle/>
          <a:p>
            <a:r>
              <a:rPr lang="en-US" dirty="0"/>
              <a:t> During the 20th century, in which area has</a:t>
            </a:r>
          </a:p>
          <a:p>
            <a:pPr marL="0" indent="0">
              <a:buNone/>
            </a:pPr>
            <a:r>
              <a:rPr lang="en-US" dirty="0"/>
              <a:t>deforestation been a significant environmental</a:t>
            </a:r>
          </a:p>
          <a:p>
            <a:pPr marL="0" indent="0">
              <a:buNone/>
            </a:pPr>
            <a:r>
              <a:rPr lang="en-US" dirty="0"/>
              <a:t>issue due to the expansion of industrial mining,</a:t>
            </a:r>
          </a:p>
          <a:p>
            <a:pPr marL="0" indent="0">
              <a:buNone/>
            </a:pPr>
            <a:r>
              <a:rPr lang="en-US" dirty="0"/>
              <a:t>the growth of corporate farms, and the</a:t>
            </a:r>
          </a:p>
          <a:p>
            <a:pPr marL="0" indent="0">
              <a:buNone/>
            </a:pPr>
            <a:r>
              <a:rPr lang="en-US" dirty="0"/>
              <a:t>development of new road networks?</a:t>
            </a:r>
          </a:p>
          <a:p>
            <a:pPr marL="0" indent="0">
              <a:buNone/>
            </a:pPr>
            <a:r>
              <a:rPr lang="en-US" dirty="0"/>
              <a:t>(1) Sahara Desert (3) Amazon Basin</a:t>
            </a:r>
          </a:p>
          <a:p>
            <a:pPr marL="0" indent="0">
              <a:buNone/>
            </a:pPr>
            <a:r>
              <a:rPr lang="en-US" dirty="0"/>
              <a:t>(2) Tibetan Plateau (4) Ukrainian Steppe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51816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 smtClean="0">
                <a:solidFill>
                  <a:schemeClr val="tx2"/>
                </a:solidFill>
              </a:rPr>
              <a:t>3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80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pPr algn="ctr"/>
            <a:r>
              <a:rPr lang="en-US" dirty="0" smtClean="0"/>
              <a:t>GREAT JOB!!!!!!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236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Check out these helpful websites for additional practice and review: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Regents Prep Interactive Multiple Choice</a:t>
            </a:r>
            <a:endParaRPr lang="en-US" dirty="0" smtClean="0"/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Brainpop</a:t>
            </a:r>
            <a:endParaRPr lang="en-US" dirty="0" smtClean="0"/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Fresh Prep Questions, Games and Listening Activities</a:t>
            </a:r>
            <a:endParaRPr lang="en-US" dirty="0" smtClean="0"/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dirty="0" smtClean="0">
                <a:hlinkClick r:id="rId5"/>
              </a:rPr>
              <a:t>Interactive Outline</a:t>
            </a:r>
            <a:endParaRPr lang="en-US" dirty="0" smtClean="0"/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dirty="0" smtClean="0">
                <a:hlinkClick r:id="rId6"/>
              </a:rPr>
              <a:t>EDU Solutions Practice Quizzes and </a:t>
            </a:r>
            <a:r>
              <a:rPr lang="en-US" dirty="0">
                <a:hlinkClick r:id="rId6"/>
              </a:rPr>
              <a:t>S</a:t>
            </a:r>
            <a:r>
              <a:rPr lang="en-US" dirty="0" smtClean="0">
                <a:hlinkClick r:id="rId6"/>
              </a:rPr>
              <a:t>cores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8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Neolithic Revolution and Ancient River Valleys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962584"/>
          </a:xfrm>
        </p:spPr>
        <p:txBody>
          <a:bodyPr/>
          <a:lstStyle/>
          <a:p>
            <a:r>
              <a:rPr lang="en-US" dirty="0"/>
              <a:t>Which practice is closely associated with </a:t>
            </a:r>
            <a:r>
              <a:rPr lang="en-US" dirty="0" smtClean="0"/>
              <a:t>most ancient </a:t>
            </a:r>
            <a:r>
              <a:rPr lang="en-US" dirty="0"/>
              <a:t>river valley civilizations?</a:t>
            </a:r>
          </a:p>
          <a:p>
            <a:pPr marL="0" indent="0">
              <a:buNone/>
            </a:pPr>
            <a:r>
              <a:rPr lang="en-US" dirty="0"/>
              <a:t>(1) recording events in cave paintings</a:t>
            </a:r>
          </a:p>
          <a:p>
            <a:pPr marL="0" indent="0">
              <a:buNone/>
            </a:pPr>
            <a:r>
              <a:rPr lang="en-US" dirty="0"/>
              <a:t>(2) using irrigation systems</a:t>
            </a:r>
          </a:p>
          <a:p>
            <a:pPr marL="0" indent="0">
              <a:buNone/>
            </a:pPr>
            <a:r>
              <a:rPr lang="en-US" dirty="0"/>
              <a:t>(3) developing democratic traditions</a:t>
            </a:r>
          </a:p>
          <a:p>
            <a:pPr marL="0" indent="0">
              <a:buNone/>
            </a:pPr>
            <a:r>
              <a:rPr lang="en-US" dirty="0"/>
              <a:t>(4) spreading monotheistic religious customs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8006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 smtClean="0">
                <a:solidFill>
                  <a:schemeClr val="tx2"/>
                </a:solidFill>
              </a:rPr>
              <a:t>2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89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Creation of Chinese Dynasties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03878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dirty="0" smtClean="0"/>
              <a:t>The Han Dynasty of China was </a:t>
            </a:r>
            <a:r>
              <a:rPr lang="en-US" dirty="0"/>
              <a:t>known for</a:t>
            </a:r>
          </a:p>
          <a:p>
            <a:pPr marL="0" indent="0">
              <a:buNone/>
            </a:pPr>
            <a:r>
              <a:rPr lang="en-US" dirty="0"/>
              <a:t>(1) developing decentralized political structures</a:t>
            </a:r>
          </a:p>
          <a:p>
            <a:pPr marL="0" indent="0">
              <a:buNone/>
            </a:pPr>
            <a:r>
              <a:rPr lang="en-US" dirty="0"/>
              <a:t>(2) having </a:t>
            </a:r>
            <a:r>
              <a:rPr lang="en-US" dirty="0" smtClean="0"/>
              <a:t>a government </a:t>
            </a:r>
            <a:r>
              <a:rPr lang="en-US" dirty="0"/>
              <a:t>dominated by a</a:t>
            </a:r>
          </a:p>
          <a:p>
            <a:pPr marL="0" indent="0">
              <a:buNone/>
            </a:pPr>
            <a:r>
              <a:rPr lang="en-US" dirty="0"/>
              <a:t>merchant class</a:t>
            </a:r>
          </a:p>
          <a:p>
            <a:pPr marL="0" indent="0">
              <a:buNone/>
            </a:pPr>
            <a:r>
              <a:rPr lang="en-US" dirty="0"/>
              <a:t>(3) using examinations to select officials</a:t>
            </a:r>
          </a:p>
          <a:p>
            <a:pPr marL="0" indent="0">
              <a:buNone/>
            </a:pPr>
            <a:r>
              <a:rPr lang="en-US" dirty="0"/>
              <a:t>(4) having long periods of </a:t>
            </a:r>
            <a:r>
              <a:rPr lang="en-US" dirty="0" smtClean="0"/>
              <a:t>unstable </a:t>
            </a:r>
            <a:r>
              <a:rPr lang="en-US" dirty="0"/>
              <a:t>government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6491" y="47244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>
                <a:solidFill>
                  <a:schemeClr val="tx2"/>
                </a:solidFill>
              </a:rPr>
              <a:t>3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19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Classical Civilizations: Greece &amp; 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343584"/>
          </a:xfrm>
        </p:spPr>
        <p:txBody>
          <a:bodyPr/>
          <a:lstStyle/>
          <a:p>
            <a:r>
              <a:rPr lang="en-US" dirty="0"/>
              <a:t>What was one of the most important</a:t>
            </a:r>
          </a:p>
          <a:p>
            <a:pPr marL="0" indent="0">
              <a:buNone/>
            </a:pPr>
            <a:r>
              <a:rPr lang="en-US" dirty="0"/>
              <a:t>contributions of the Greek city-state of Athens?</a:t>
            </a:r>
          </a:p>
          <a:p>
            <a:pPr marL="0" indent="0">
              <a:buNone/>
            </a:pPr>
            <a:r>
              <a:rPr lang="en-US" dirty="0"/>
              <a:t>(1) development of direct democracy</a:t>
            </a:r>
          </a:p>
          <a:p>
            <a:pPr marL="0" indent="0">
              <a:buNone/>
            </a:pPr>
            <a:r>
              <a:rPr lang="en-US" dirty="0"/>
              <a:t>(2) diffusion of a monotheistic belief system</a:t>
            </a:r>
          </a:p>
          <a:p>
            <a:pPr marL="0" indent="0">
              <a:buNone/>
            </a:pPr>
            <a:r>
              <a:rPr lang="en-US" dirty="0"/>
              <a:t>(3) promotion of the equality of all humans</a:t>
            </a:r>
          </a:p>
          <a:p>
            <a:pPr marL="0" indent="0">
              <a:buNone/>
            </a:pPr>
            <a:r>
              <a:rPr lang="en-US" dirty="0"/>
              <a:t>(4) creation of a writing system using</a:t>
            </a:r>
          </a:p>
          <a:p>
            <a:pPr marL="0" indent="0">
              <a:buNone/>
            </a:pPr>
            <a:r>
              <a:rPr lang="en-US" dirty="0" smtClean="0"/>
              <a:t>Hieroglyphics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8006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>
                <a:solidFill>
                  <a:schemeClr val="tx2"/>
                </a:solidFill>
              </a:rPr>
              <a:t>1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5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Byzantine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343584"/>
          </a:xfrm>
        </p:spPr>
        <p:txBody>
          <a:bodyPr/>
          <a:lstStyle/>
          <a:p>
            <a:r>
              <a:rPr lang="en-US" dirty="0"/>
              <a:t>The strategic location of the Byzantine </a:t>
            </a:r>
            <a:r>
              <a:rPr lang="en-US" dirty="0" smtClean="0"/>
              <a:t>Empire allowed </a:t>
            </a:r>
            <a:r>
              <a:rPr lang="en-US" dirty="0"/>
              <a:t>control of the key trade routes </a:t>
            </a:r>
            <a:r>
              <a:rPr lang="en-US" dirty="0" smtClean="0"/>
              <a:t>between the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(1) South China Sea and the Strait of Malacca</a:t>
            </a:r>
          </a:p>
          <a:p>
            <a:pPr marL="0" indent="0">
              <a:buNone/>
            </a:pPr>
            <a:r>
              <a:rPr lang="en-US" dirty="0"/>
              <a:t>(2) Caspian Sea and the Indian Ocean</a:t>
            </a:r>
          </a:p>
          <a:p>
            <a:pPr marL="0" indent="0">
              <a:buNone/>
            </a:pPr>
            <a:r>
              <a:rPr lang="en-US" dirty="0"/>
              <a:t>(3) North Sea and the English Channel</a:t>
            </a:r>
          </a:p>
          <a:p>
            <a:pPr marL="0" indent="0">
              <a:buNone/>
            </a:pPr>
            <a:r>
              <a:rPr lang="en-US" dirty="0"/>
              <a:t>(4) Black Sea and the Mediterranean Sea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8006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 smtClean="0">
                <a:solidFill>
                  <a:schemeClr val="tx2"/>
                </a:solidFill>
              </a:rPr>
              <a:t>4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36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Belief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belief system is considered monotheistic?</a:t>
            </a:r>
          </a:p>
          <a:p>
            <a:pPr marL="0" indent="0">
              <a:buNone/>
            </a:pPr>
            <a:r>
              <a:rPr lang="en-US" dirty="0"/>
              <a:t>(1) Judaism (3) Confucianism</a:t>
            </a:r>
          </a:p>
          <a:p>
            <a:pPr marL="0" indent="0">
              <a:buNone/>
            </a:pPr>
            <a:r>
              <a:rPr lang="en-US" dirty="0"/>
              <a:t>(2) Shinto (4) animism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657600"/>
            <a:ext cx="685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3400" b="1" dirty="0">
                <a:solidFill>
                  <a:schemeClr val="tx2"/>
                </a:solidFill>
              </a:rPr>
              <a:t>1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80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344</TotalTime>
  <Words>2422</Words>
  <Application>Microsoft Office PowerPoint</Application>
  <PresentationFormat>On-screen Show (4:3)</PresentationFormat>
  <Paragraphs>354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Opulent</vt:lpstr>
      <vt:lpstr>New york Regents Review for  global history</vt:lpstr>
      <vt:lpstr>HOW TO USE THIS STUDY TOOL</vt:lpstr>
      <vt:lpstr>geography</vt:lpstr>
      <vt:lpstr>Fields of social studies</vt:lpstr>
      <vt:lpstr>Neolithic Revolution and Ancient River Valleys</vt:lpstr>
      <vt:lpstr>Creation of Chinese Dynasties</vt:lpstr>
      <vt:lpstr>Classical Civilizations: Greece &amp; Rome</vt:lpstr>
      <vt:lpstr>The Byzantine Empire</vt:lpstr>
      <vt:lpstr>Belief Systems</vt:lpstr>
      <vt:lpstr>Gupta Empire </vt:lpstr>
      <vt:lpstr>Tang and Song Dynasties</vt:lpstr>
      <vt:lpstr>Golden Age of Islam</vt:lpstr>
      <vt:lpstr>Middle Ages: Feudalism and the Crusades</vt:lpstr>
      <vt:lpstr>Feudal Japan</vt:lpstr>
      <vt:lpstr>The Mongols</vt:lpstr>
      <vt:lpstr>African Trading Kingdoms</vt:lpstr>
      <vt:lpstr>Ming Dynasty </vt:lpstr>
      <vt:lpstr>Transformation of Europe</vt:lpstr>
      <vt:lpstr>Protestant Reformation</vt:lpstr>
      <vt:lpstr>Muslim world Expands: Ottoman Empire</vt:lpstr>
      <vt:lpstr>MesoAmerica: Olmecs, Aztecs, Incas and Mayans</vt:lpstr>
      <vt:lpstr>Age of Exploration</vt:lpstr>
      <vt:lpstr>Spanish Empire: Columbian Exchange, Conquistadors, Atlantic Slave Trade, Encomienda, Mercantilism</vt:lpstr>
      <vt:lpstr>Age of Absolutism</vt:lpstr>
      <vt:lpstr>The Scientific Revolution</vt:lpstr>
      <vt:lpstr>The Enlightenment</vt:lpstr>
      <vt:lpstr>Political Revolutions: France, Haiti, Latin America &amp; Mexico</vt:lpstr>
      <vt:lpstr>Nationalism: Germany and Italy</vt:lpstr>
      <vt:lpstr>The Industrial Revolution</vt:lpstr>
      <vt:lpstr>New Political and Economic Systems:  Capitalism, Socialism, and Communism</vt:lpstr>
      <vt:lpstr>Imperialism</vt:lpstr>
      <vt:lpstr>WWI</vt:lpstr>
      <vt:lpstr>Russian Revolution</vt:lpstr>
      <vt:lpstr>Japan and the Meiji Restoration:  The Modernization of Japan</vt:lpstr>
      <vt:lpstr>Between the Wars: Independence Movements *GANDHI*</vt:lpstr>
      <vt:lpstr>WWII: Rise of Totalitarianism, Causes of War, The Holocaust, Atomic Bomb and United Nations</vt:lpstr>
      <vt:lpstr>The Cold War</vt:lpstr>
      <vt:lpstr>Chinese Communist and Cultural Revolution</vt:lpstr>
      <vt:lpstr>Independent Nations: Africa</vt:lpstr>
      <vt:lpstr>Modern World Issues:  Nuclear proliferation, Oil Consumption, GENOCIDE, Globalization and Environmental Concerns</vt:lpstr>
      <vt:lpstr>Modern Issues cont.</vt:lpstr>
      <vt:lpstr>Modern issues cont.</vt:lpstr>
      <vt:lpstr>Modern issues cont.</vt:lpstr>
      <vt:lpstr>Modern issues cont.</vt:lpstr>
      <vt:lpstr>GREAT JOB!!!!!!</vt:lpstr>
    </vt:vector>
  </TitlesOfParts>
  <Company>NYCDOE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york Regents Review</dc:title>
  <dc:creator>teacher</dc:creator>
  <cp:lastModifiedBy>teacher</cp:lastModifiedBy>
  <cp:revision>19</cp:revision>
  <dcterms:created xsi:type="dcterms:W3CDTF">2014-11-18T15:41:57Z</dcterms:created>
  <dcterms:modified xsi:type="dcterms:W3CDTF">2014-11-18T21:26:29Z</dcterms:modified>
</cp:coreProperties>
</file>